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45"/>
  </p:notesMasterIdLst>
  <p:sldIdLst>
    <p:sldId id="256" r:id="rId2"/>
    <p:sldId id="261" r:id="rId3"/>
    <p:sldId id="262" r:id="rId4"/>
    <p:sldId id="263" r:id="rId5"/>
    <p:sldId id="298" r:id="rId6"/>
    <p:sldId id="299" r:id="rId7"/>
    <p:sldId id="264" r:id="rId8"/>
    <p:sldId id="265" r:id="rId9"/>
    <p:sldId id="268" r:id="rId10"/>
    <p:sldId id="266" r:id="rId11"/>
    <p:sldId id="267" r:id="rId12"/>
    <p:sldId id="300" r:id="rId13"/>
    <p:sldId id="258" r:id="rId14"/>
    <p:sldId id="259" r:id="rId15"/>
    <p:sldId id="260" r:id="rId16"/>
    <p:sldId id="277" r:id="rId17"/>
    <p:sldId id="272" r:id="rId18"/>
    <p:sldId id="257" r:id="rId19"/>
    <p:sldId id="273" r:id="rId20"/>
    <p:sldId id="292" r:id="rId21"/>
    <p:sldId id="276" r:id="rId22"/>
    <p:sldId id="290" r:id="rId23"/>
    <p:sldId id="291" r:id="rId24"/>
    <p:sldId id="289" r:id="rId25"/>
    <p:sldId id="288" r:id="rId26"/>
    <p:sldId id="294" r:id="rId27"/>
    <p:sldId id="295" r:id="rId28"/>
    <p:sldId id="293" r:id="rId29"/>
    <p:sldId id="269" r:id="rId30"/>
    <p:sldId id="278" r:id="rId31"/>
    <p:sldId id="285" r:id="rId32"/>
    <p:sldId id="284" r:id="rId33"/>
    <p:sldId id="287" r:id="rId34"/>
    <p:sldId id="270" r:id="rId35"/>
    <p:sldId id="279" r:id="rId36"/>
    <p:sldId id="274" r:id="rId37"/>
    <p:sldId id="283" r:id="rId38"/>
    <p:sldId id="282" r:id="rId39"/>
    <p:sldId id="271" r:id="rId40"/>
    <p:sldId id="286" r:id="rId41"/>
    <p:sldId id="296" r:id="rId42"/>
    <p:sldId id="297" r:id="rId43"/>
    <p:sldId id="301" r:id="rId44"/>
  </p:sldIdLst>
  <p:sldSz cx="12192000" cy="6858000"/>
  <p:notesSz cx="6797675" cy="9926638"/>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астушок Ольга Михайлівна" initials="ПОМ" lastIdx="2" clrIdx="0">
    <p:extLst>
      <p:ext uri="{19B8F6BF-5375-455C-9EA6-DF929625EA0E}">
        <p15:presenceInfo xmlns:p15="http://schemas.microsoft.com/office/powerpoint/2012/main" userId="S::onp@gp.gov.ua::1a6bb9c9-5921-4441-abb2-c7f8153102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344" autoAdjust="0"/>
  </p:normalViewPr>
  <p:slideViewPr>
    <p:cSldViewPr snapToGrid="0">
      <p:cViewPr>
        <p:scale>
          <a:sx n="100" d="100"/>
          <a:sy n="100" d="100"/>
        </p:scale>
        <p:origin x="-29" y="-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73CD045-FB66-46E1-8825-512102479B31}" type="datetimeFigureOut">
              <a:rPr lang="uk-UA" smtClean="0"/>
              <a:t>15.12.2025</a:t>
            </a:fld>
            <a:endParaRPr lang="uk-UA"/>
          </a:p>
        </p:txBody>
      </p:sp>
      <p:sp>
        <p:nvSpPr>
          <p:cNvPr id="4" name="Місце для зображення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F4431F4-F5C7-4D9C-B1F7-1275E742F167}" type="slidenum">
              <a:rPr lang="uk-UA" smtClean="0"/>
              <a:t>‹№›</a:t>
            </a:fld>
            <a:endParaRPr lang="uk-UA"/>
          </a:p>
        </p:txBody>
      </p:sp>
    </p:spTree>
    <p:extLst>
      <p:ext uri="{BB962C8B-B14F-4D97-AF65-F5344CB8AC3E}">
        <p14:creationId xmlns:p14="http://schemas.microsoft.com/office/powerpoint/2010/main" val="2569834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F4431F4-F5C7-4D9C-B1F7-1275E742F167}" type="slidenum">
              <a:rPr lang="uk-UA" smtClean="0"/>
              <a:t>13</a:t>
            </a:fld>
            <a:endParaRPr lang="uk-UA"/>
          </a:p>
        </p:txBody>
      </p:sp>
    </p:spTree>
    <p:extLst>
      <p:ext uri="{BB962C8B-B14F-4D97-AF65-F5344CB8AC3E}">
        <p14:creationId xmlns:p14="http://schemas.microsoft.com/office/powerpoint/2010/main" val="398699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F4431F4-F5C7-4D9C-B1F7-1275E742F167}" type="slidenum">
              <a:rPr lang="uk-UA" smtClean="0"/>
              <a:t>15</a:t>
            </a:fld>
            <a:endParaRPr lang="uk-UA"/>
          </a:p>
        </p:txBody>
      </p:sp>
    </p:spTree>
    <p:extLst>
      <p:ext uri="{BB962C8B-B14F-4D97-AF65-F5344CB8AC3E}">
        <p14:creationId xmlns:p14="http://schemas.microsoft.com/office/powerpoint/2010/main" val="16335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F4431F4-F5C7-4D9C-B1F7-1275E742F167}" type="slidenum">
              <a:rPr lang="uk-UA" smtClean="0"/>
              <a:t>17</a:t>
            </a:fld>
            <a:endParaRPr lang="uk-UA"/>
          </a:p>
        </p:txBody>
      </p:sp>
    </p:spTree>
    <p:extLst>
      <p:ext uri="{BB962C8B-B14F-4D97-AF65-F5344CB8AC3E}">
        <p14:creationId xmlns:p14="http://schemas.microsoft.com/office/powerpoint/2010/main" val="365335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F4431F4-F5C7-4D9C-B1F7-1275E742F167}" type="slidenum">
              <a:rPr lang="uk-UA" smtClean="0"/>
              <a:t>22</a:t>
            </a:fld>
            <a:endParaRPr lang="uk-UA"/>
          </a:p>
        </p:txBody>
      </p:sp>
    </p:spTree>
    <p:extLst>
      <p:ext uri="{BB962C8B-B14F-4D97-AF65-F5344CB8AC3E}">
        <p14:creationId xmlns:p14="http://schemas.microsoft.com/office/powerpoint/2010/main" val="1883970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AF4431F4-F5C7-4D9C-B1F7-1275E742F167}" type="slidenum">
              <a:rPr lang="uk-UA" smtClean="0"/>
              <a:t>41</a:t>
            </a:fld>
            <a:endParaRPr lang="uk-UA"/>
          </a:p>
        </p:txBody>
      </p:sp>
    </p:spTree>
    <p:extLst>
      <p:ext uri="{BB962C8B-B14F-4D97-AF65-F5344CB8AC3E}">
        <p14:creationId xmlns:p14="http://schemas.microsoft.com/office/powerpoint/2010/main" val="3545632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2FB8FE-5BC3-429B-A341-D41885A338AD}"/>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5A05551C-17F4-41A0-B0AD-258E576186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E9B520D1-D0AB-4A7D-AB16-AA7546F021D4}"/>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CFC05807-7FEF-456E-ABDC-EFFF4064CEE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DC285E6-6F89-4EAB-8711-4811EC56E1EB}"/>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210781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42314D-41CA-468F-9F17-D236EF1F85E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9C72A408-58FE-4421-92EF-E5A4A4F0E636}"/>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C24E016-8A99-4552-BD88-A753A86EAEC8}"/>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388A4684-834F-4E34-ABC8-C631A84C72F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7DF1058-90CA-4A35-AE42-94F64FC9E62C}"/>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1389377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D6B32B58-C414-4CBB-A97C-37EDBF9B990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7EAD282-A005-42CC-9AF0-5BAAF0F1CF7C}"/>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5458AE8-84FC-4B7F-9D28-CF68C0DA9391}"/>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3F8779F3-ECF5-4463-AF48-D0B8ADC6C41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63BBF42-1E44-4A96-AD82-C65A7910FFFF}"/>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30340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A055F6-0692-4507-BB07-EA3B73FC4C1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CC91E14-A3CB-43A8-BE37-CFA8ABADF922}"/>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456E41F-6300-4EEB-B919-1919A69C65F3}"/>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82FEBD0B-C27B-4B5E-BD44-576FF14AC3C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A8CA430-F633-4AA5-AD0C-F93D96644035}"/>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2267499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173714-08B8-4363-BC09-59CDED6CB353}"/>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C0022FB-F295-406D-933F-B528C1FE4F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42C2BE6C-6F07-4EB3-B0D4-4833E5BB7B9F}"/>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7B0D0289-C4F9-4438-A6DD-9DC10ED4F1C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3B87C36-1EEB-4C33-8026-7E4686746539}"/>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385599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6D5727-F97D-4ED7-B0B2-53A70C2E472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6B58C60-D6BB-428A-AE23-A1D2254CF6E9}"/>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9A566DC1-385F-4F85-8453-1B2A1536BB96}"/>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0B0AE7C4-0621-4756-8CD8-4EFCC896FA51}"/>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6" name="Місце для нижнього колонтитула 5">
            <a:extLst>
              <a:ext uri="{FF2B5EF4-FFF2-40B4-BE49-F238E27FC236}">
                <a16:creationId xmlns:a16="http://schemas.microsoft.com/office/drawing/2014/main" id="{DC805754-4B7B-44D7-8878-23A63947AA3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2A3038A8-2196-4DD8-AF42-C8099C46E580}"/>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3980127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83B0BB-E6D8-4900-9288-459E3D6FD68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F3311D6E-68B5-499D-A7AA-30AD511FFF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B3927AD8-1C4F-42DD-A934-167D640804F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8EA9D161-D16C-4B4E-ABED-4F37DBBF05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8B1E9A61-D5A7-415D-9BE3-02D0F7454867}"/>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1EFA10AB-C1B1-4BBE-A16C-702C2810D0AE}"/>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8" name="Місце для нижнього колонтитула 7">
            <a:extLst>
              <a:ext uri="{FF2B5EF4-FFF2-40B4-BE49-F238E27FC236}">
                <a16:creationId xmlns:a16="http://schemas.microsoft.com/office/drawing/2014/main" id="{FA1A1376-5B46-40F0-B24A-3AD91B615AF3}"/>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40296E0E-E01C-4EFD-BD58-C23635C9D2FD}"/>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3627455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358A62-2484-4DF9-A876-1643F52204F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1E2A4B2A-98D6-4744-89AF-2CBCBE47CC67}"/>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4" name="Місце для нижнього колонтитула 3">
            <a:extLst>
              <a:ext uri="{FF2B5EF4-FFF2-40B4-BE49-F238E27FC236}">
                <a16:creationId xmlns:a16="http://schemas.microsoft.com/office/drawing/2014/main" id="{121ACCC8-D59B-4758-94E3-19EF87B8CE63}"/>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0506F245-611B-4523-A0D5-E03FE181B869}"/>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1467467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2337867-7264-4E2F-A800-B181907C045A}"/>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3" name="Місце для нижнього колонтитула 2">
            <a:extLst>
              <a:ext uri="{FF2B5EF4-FFF2-40B4-BE49-F238E27FC236}">
                <a16:creationId xmlns:a16="http://schemas.microsoft.com/office/drawing/2014/main" id="{60F44499-B9F0-47B3-B42F-EDBBCCBE6E8B}"/>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074DC4B1-6787-4452-8AC6-79840F10EE1B}"/>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1824403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6D13B5-3141-4AAD-9677-C61D70B4FC5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62DEC2A9-F3BE-4398-80B5-7FC6148F4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3CBFACA0-36AC-4210-A22B-6C2C288AE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C86BACA-B4A7-4E71-9632-DBBFDFE18982}"/>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6" name="Місце для нижнього колонтитула 5">
            <a:extLst>
              <a:ext uri="{FF2B5EF4-FFF2-40B4-BE49-F238E27FC236}">
                <a16:creationId xmlns:a16="http://schemas.microsoft.com/office/drawing/2014/main" id="{DD2E4D6D-CA82-4299-A732-DA4076E4C5B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15ACDCD-16B1-42CA-B280-FD7A7275DA57}"/>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2022036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276571-CE39-46CD-973B-C11234F19B24}"/>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1001B018-9FAC-44B5-A7AF-6C4B4789F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B8E7AE63-6F95-4570-9B59-B94EFF617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F970EC5-AA92-4D7B-A032-9789EF1F0616}"/>
              </a:ext>
            </a:extLst>
          </p:cNvPr>
          <p:cNvSpPr>
            <a:spLocks noGrp="1"/>
          </p:cNvSpPr>
          <p:nvPr>
            <p:ph type="dt" sz="half" idx="10"/>
          </p:nvPr>
        </p:nvSpPr>
        <p:spPr/>
        <p:txBody>
          <a:bodyPr/>
          <a:lstStyle/>
          <a:p>
            <a:fld id="{E44529B4-8AFE-437F-B57C-AA85F8180BE6}" type="datetimeFigureOut">
              <a:rPr lang="uk-UA" smtClean="0"/>
              <a:t>15.12.2025</a:t>
            </a:fld>
            <a:endParaRPr lang="uk-UA"/>
          </a:p>
        </p:txBody>
      </p:sp>
      <p:sp>
        <p:nvSpPr>
          <p:cNvPr id="6" name="Місце для нижнього колонтитула 5">
            <a:extLst>
              <a:ext uri="{FF2B5EF4-FFF2-40B4-BE49-F238E27FC236}">
                <a16:creationId xmlns:a16="http://schemas.microsoft.com/office/drawing/2014/main" id="{84159DC4-EE6B-42F5-A7C4-4DA77CF9B51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A1F1CEE-91FE-44D5-8FED-C81C50B778AD}"/>
              </a:ext>
            </a:extLst>
          </p:cNvPr>
          <p:cNvSpPr>
            <a:spLocks noGrp="1"/>
          </p:cNvSpPr>
          <p:nvPr>
            <p:ph type="sldNum" sz="quarter" idx="12"/>
          </p:nvPr>
        </p:nvSpPr>
        <p:spPr/>
        <p:txBody>
          <a:bodyPr/>
          <a:lstStyle/>
          <a:p>
            <a:fld id="{F2C7DDB1-0773-4A99-841C-3A2E9819C6CE}" type="slidenum">
              <a:rPr lang="uk-UA" smtClean="0"/>
              <a:t>‹№›</a:t>
            </a:fld>
            <a:endParaRPr lang="uk-UA"/>
          </a:p>
        </p:txBody>
      </p:sp>
    </p:spTree>
    <p:extLst>
      <p:ext uri="{BB962C8B-B14F-4D97-AF65-F5344CB8AC3E}">
        <p14:creationId xmlns:p14="http://schemas.microsoft.com/office/powerpoint/2010/main" val="2262304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BAF3758F-1892-4983-AC1B-FD5B15DE83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3AA51F3E-064A-48EB-A1A7-1652D2FBD0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9789F5B-72BD-45D4-BB0E-CB6F0E6774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529B4-8AFE-437F-B57C-AA85F8180BE6}" type="datetimeFigureOut">
              <a:rPr lang="uk-UA" smtClean="0"/>
              <a:t>15.12.2025</a:t>
            </a:fld>
            <a:endParaRPr lang="uk-UA"/>
          </a:p>
        </p:txBody>
      </p:sp>
      <p:sp>
        <p:nvSpPr>
          <p:cNvPr id="5" name="Місце для нижнього колонтитула 4">
            <a:extLst>
              <a:ext uri="{FF2B5EF4-FFF2-40B4-BE49-F238E27FC236}">
                <a16:creationId xmlns:a16="http://schemas.microsoft.com/office/drawing/2014/main" id="{B8280FE5-08D6-46B0-A601-35D0DDFA8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57752CE0-8418-4C82-8B61-22AF7095AD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C7DDB1-0773-4A99-841C-3A2E9819C6CE}" type="slidenum">
              <a:rPr lang="uk-UA" smtClean="0"/>
              <a:t>‹№›</a:t>
            </a:fld>
            <a:endParaRPr lang="uk-UA"/>
          </a:p>
        </p:txBody>
      </p:sp>
    </p:spTree>
    <p:extLst>
      <p:ext uri="{BB962C8B-B14F-4D97-AF65-F5344CB8AC3E}">
        <p14:creationId xmlns:p14="http://schemas.microsoft.com/office/powerpoint/2010/main" val="1740331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hyperlink" Target="https://zakon.rada.gov.ua/laws/show/113-20#n39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hyperlink" Target="https://zakon.rada.gov.ua/rada/file/imgs/97/p515319n176-32.em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zakon.rada.gov.ua/laws/main/1129-15" TargetMode="External"/><Relationship Id="rId13" Type="http://schemas.openxmlformats.org/officeDocument/2006/relationships/hyperlink" Target="https://zakon.rada.gov.ua/laws/show/1618-15" TargetMode="External"/><Relationship Id="rId3" Type="http://schemas.openxmlformats.org/officeDocument/2006/relationships/hyperlink" Target="https://zakon.rada.gov.ua/laws/show/1697-18" TargetMode="External"/><Relationship Id="rId7" Type="http://schemas.openxmlformats.org/officeDocument/2006/relationships/hyperlink" Target="https://zakon.rada.gov.ua/laws/show/2341-14" TargetMode="External"/><Relationship Id="rId12" Type="http://schemas.openxmlformats.org/officeDocument/2006/relationships/hyperlink" Target="https://zakon.rada.gov.ua/laws/main/2747-15" TargetMode="External"/><Relationship Id="rId2" Type="http://schemas.openxmlformats.org/officeDocument/2006/relationships/hyperlink" Target="https://zakon.rada.gov.ua/laws/show/254%D0%BA/96-%D0%B2%D1%80#Text" TargetMode="External"/><Relationship Id="rId1" Type="http://schemas.openxmlformats.org/officeDocument/2006/relationships/slideLayout" Target="../slideLayouts/slideLayout2.xml"/><Relationship Id="rId6" Type="http://schemas.openxmlformats.org/officeDocument/2006/relationships/hyperlink" Target="https://zakon.rada.gov.ua/laws/main/4651-17" TargetMode="External"/><Relationship Id="rId11" Type="http://schemas.openxmlformats.org/officeDocument/2006/relationships/hyperlink" Target="https://zakon.rada.gov.ua/laws/main/1798-12" TargetMode="External"/><Relationship Id="rId5" Type="http://schemas.openxmlformats.org/officeDocument/2006/relationships/hyperlink" Target="https://zakon.rada.gov.ua/laws/show/1789-12" TargetMode="External"/><Relationship Id="rId10" Type="http://schemas.openxmlformats.org/officeDocument/2006/relationships/hyperlink" Target="https://zakon.rada.gov.ua/laws/show/80732-10" TargetMode="External"/><Relationship Id="rId4" Type="http://schemas.openxmlformats.org/officeDocument/2006/relationships/hyperlink" Target="https://zakon.rada.gov.ua/laws/show/113-20" TargetMode="External"/><Relationship Id="rId9" Type="http://schemas.openxmlformats.org/officeDocument/2006/relationships/hyperlink" Target="https://zakon.rada.gov.ua/laws/show/80731-1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zakon.rada.gov.ua/laws/show/3782-12" TargetMode="External"/><Relationship Id="rId3" Type="http://schemas.openxmlformats.org/officeDocument/2006/relationships/hyperlink" Target="https://zakon.rada.gov.ua/laws/main/1700-18" TargetMode="External"/><Relationship Id="rId7" Type="http://schemas.openxmlformats.org/officeDocument/2006/relationships/hyperlink" Target="https://zakon.rada.gov.ua/laws/show/3341-12" TargetMode="External"/><Relationship Id="rId2" Type="http://schemas.openxmlformats.org/officeDocument/2006/relationships/hyperlink" Target="https://zakon.rada.gov.ua/laws/main/322-08" TargetMode="External"/><Relationship Id="rId1" Type="http://schemas.openxmlformats.org/officeDocument/2006/relationships/slideLayout" Target="../slideLayouts/slideLayout2.xml"/><Relationship Id="rId6" Type="http://schemas.openxmlformats.org/officeDocument/2006/relationships/hyperlink" Target="https://zakon.rada.gov.ua/laws/main/2135-12" TargetMode="External"/><Relationship Id="rId11" Type="http://schemas.openxmlformats.org/officeDocument/2006/relationships/hyperlink" Target="https://zakon.rada.gov.ua/laws/show/4560-20#Text" TargetMode="External"/><Relationship Id="rId5" Type="http://schemas.openxmlformats.org/officeDocument/2006/relationships/hyperlink" Target="https://zakon.rada.gov.ua/laws/show/393/96-%D0%B2%D1%80#Text" TargetMode="External"/><Relationship Id="rId10" Type="http://schemas.openxmlformats.org/officeDocument/2006/relationships/hyperlink" Target="https://zakon.rada.gov.ua/laws/show/3509-20#Text" TargetMode="External"/><Relationship Id="rId4" Type="http://schemas.openxmlformats.org/officeDocument/2006/relationships/hyperlink" Target="https://zakon.rada.gov.ua/laws/main/1798-19" TargetMode="External"/><Relationship Id="rId9" Type="http://schemas.openxmlformats.org/officeDocument/2006/relationships/hyperlink" Target="https://zakon.rada.gov.ua/laws/show/506/2021#Text"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0757AF-9DCA-4F76-A23E-CA3B136A4768}"/>
              </a:ext>
            </a:extLst>
          </p:cNvPr>
          <p:cNvSpPr>
            <a:spLocks noGrp="1"/>
          </p:cNvSpPr>
          <p:nvPr>
            <p:ph type="ctrTitle"/>
          </p:nvPr>
        </p:nvSpPr>
        <p:spPr>
          <a:xfrm>
            <a:off x="377072" y="503811"/>
            <a:ext cx="10290928" cy="3006152"/>
          </a:xfrm>
          <a:solidFill>
            <a:schemeClr val="accent1">
              <a:lumMod val="40000"/>
              <a:lumOff val="60000"/>
            </a:schemeClr>
          </a:solidFill>
        </p:spPr>
        <p:txBody>
          <a:bodyPr>
            <a:normAutofit/>
          </a:bodyPr>
          <a:lstStyle/>
          <a:p>
            <a:r>
              <a:rPr lang="uk-UA" sz="1300" dirty="0">
                <a:latin typeface="Times New Roman" panose="02020603050405020304" pitchFamily="18" charset="0"/>
                <a:cs typeface="Times New Roman" panose="02020603050405020304" pitchFamily="18" charset="0"/>
              </a:rPr>
              <a:t>Прокуратура України</a:t>
            </a:r>
            <a:br>
              <a:rPr lang="uk-UA" sz="1300" dirty="0">
                <a:latin typeface="Times New Roman" panose="02020603050405020304" pitchFamily="18" charset="0"/>
                <a:cs typeface="Times New Roman" panose="02020603050405020304" pitchFamily="18" charset="0"/>
              </a:rPr>
            </a:br>
            <a:r>
              <a:rPr lang="uk-UA" sz="1300" dirty="0">
                <a:latin typeface="Times New Roman" panose="02020603050405020304" pitchFamily="18" charset="0"/>
                <a:cs typeface="Times New Roman" panose="02020603050405020304" pitchFamily="18" charset="0"/>
              </a:rPr>
              <a:t>ОФІС ГЕНЕРАЛЬНОГО ПРОКУРОРА</a:t>
            </a:r>
            <a:br>
              <a:rPr lang="uk-UA" sz="1300" dirty="0">
                <a:latin typeface="Times New Roman" panose="02020603050405020304" pitchFamily="18" charset="0"/>
                <a:cs typeface="Times New Roman" panose="02020603050405020304" pitchFamily="18" charset="0"/>
              </a:rPr>
            </a:br>
            <a:r>
              <a:rPr lang="uk-UA" sz="1300" dirty="0">
                <a:latin typeface="Times New Roman" panose="02020603050405020304" pitchFamily="18" charset="0"/>
                <a:cs typeface="Times New Roman" panose="02020603050405020304" pitchFamily="18" charset="0"/>
              </a:rPr>
              <a:t>вул. Різницька, 13/15, м. Київ, 01011 факс: (044) 280-26-03</a:t>
            </a:r>
            <a:br>
              <a:rPr lang="uk-UA" sz="1300" dirty="0">
                <a:latin typeface="Times New Roman" panose="02020603050405020304" pitchFamily="18" charset="0"/>
                <a:cs typeface="Times New Roman" panose="02020603050405020304" pitchFamily="18" charset="0"/>
              </a:rPr>
            </a:br>
            <a:r>
              <a:rPr lang="en-US" sz="1300" dirty="0">
                <a:latin typeface="Times New Roman" panose="02020603050405020304" pitchFamily="18" charset="0"/>
                <a:cs typeface="Times New Roman" panose="02020603050405020304" pitchFamily="18" charset="0"/>
              </a:rPr>
              <a:t>e-mail: office@gp.gov.ua, web: www.gp.gov.ua</a:t>
            </a:r>
            <a:br>
              <a:rPr lang="en-US" sz="1300" dirty="0">
                <a:latin typeface="Times New Roman" panose="02020603050405020304" pitchFamily="18" charset="0"/>
                <a:cs typeface="Times New Roman" panose="02020603050405020304" pitchFamily="18" charset="0"/>
              </a:rPr>
            </a:br>
            <a:r>
              <a:rPr lang="uk-UA" sz="1300" dirty="0">
                <a:latin typeface="Times New Roman" panose="02020603050405020304" pitchFamily="18" charset="0"/>
                <a:cs typeface="Times New Roman" panose="02020603050405020304" pitchFamily="18" charset="0"/>
              </a:rPr>
              <a:t>Код ЄДРПОУ 00034051</a:t>
            </a:r>
            <a:br>
              <a:rPr lang="uk-UA" sz="1300" dirty="0">
                <a:latin typeface="Times New Roman" panose="02020603050405020304" pitchFamily="18" charset="0"/>
                <a:cs typeface="Times New Roman" panose="02020603050405020304" pitchFamily="18" charset="0"/>
              </a:rPr>
            </a:br>
            <a:r>
              <a:rPr lang="uk-UA" sz="1300" dirty="0">
                <a:latin typeface="Bahnschrift SemiBold" panose="020B0502040204020203" pitchFamily="34" charset="0"/>
              </a:rPr>
              <a:t> </a:t>
            </a:r>
            <a:br>
              <a:rPr lang="uk-UA" sz="1300" dirty="0">
                <a:latin typeface="Bahnschrift SemiBold" panose="020B0502040204020203" pitchFamily="34" charset="0"/>
              </a:rPr>
            </a:br>
            <a:br>
              <a:rPr lang="uk-UA" sz="1300" dirty="0">
                <a:latin typeface="Bahnschrift SemiBold" panose="020B0502040204020203" pitchFamily="34" charset="0"/>
              </a:rPr>
            </a:br>
            <a:br>
              <a:rPr lang="uk-UA" sz="1300" dirty="0">
                <a:latin typeface="Bahnschrift SemiBold" panose="020B0502040204020203" pitchFamily="34" charset="0"/>
              </a:rPr>
            </a:br>
            <a:r>
              <a:rPr lang="uk-UA" b="1" dirty="0">
                <a:latin typeface="Georgia" panose="02040502050405020303" pitchFamily="18" charset="0"/>
              </a:rPr>
              <a:t>АДАПТАЦІЯ</a:t>
            </a:r>
          </a:p>
        </p:txBody>
      </p:sp>
      <p:sp>
        <p:nvSpPr>
          <p:cNvPr id="3" name="Підзаголовок 2">
            <a:extLst>
              <a:ext uri="{FF2B5EF4-FFF2-40B4-BE49-F238E27FC236}">
                <a16:creationId xmlns:a16="http://schemas.microsoft.com/office/drawing/2014/main" id="{0834A496-1239-4796-A6E6-7F8F7343FD69}"/>
              </a:ext>
            </a:extLst>
          </p:cNvPr>
          <p:cNvSpPr>
            <a:spLocks noGrp="1"/>
          </p:cNvSpPr>
          <p:nvPr>
            <p:ph type="subTitle" idx="1"/>
          </p:nvPr>
        </p:nvSpPr>
        <p:spPr>
          <a:xfrm>
            <a:off x="377073" y="3602038"/>
            <a:ext cx="10290928" cy="3006152"/>
          </a:xfrm>
          <a:solidFill>
            <a:srgbClr val="FFFF00"/>
          </a:solidFill>
        </p:spPr>
        <p:txBody>
          <a:bodyPr>
            <a:normAutofit/>
          </a:bodyPr>
          <a:lstStyle/>
          <a:p>
            <a:r>
              <a:rPr lang="uk-UA" b="1" dirty="0">
                <a:latin typeface="Bookman Old Style" panose="02050604050505020204" pitchFamily="18" charset="0"/>
              </a:rPr>
              <a:t>призначених до Офісу Генерального прокурора працівників</a:t>
            </a:r>
          </a:p>
          <a:p>
            <a:endParaRPr lang="uk-UA" b="1" dirty="0">
              <a:latin typeface="Bookman Old Style" panose="02050604050505020204" pitchFamily="18" charset="0"/>
            </a:endParaRPr>
          </a:p>
          <a:p>
            <a:r>
              <a:rPr lang="uk-UA" dirty="0">
                <a:latin typeface="Bahnschrift SemiBold" panose="020B0502040204020203" pitchFamily="34" charset="0"/>
              </a:rPr>
              <a:t> </a:t>
            </a:r>
          </a:p>
        </p:txBody>
      </p:sp>
      <p:pic>
        <p:nvPicPr>
          <p:cNvPr id="4" name="Рисунок 3">
            <a:extLst>
              <a:ext uri="{FF2B5EF4-FFF2-40B4-BE49-F238E27FC236}">
                <a16:creationId xmlns:a16="http://schemas.microsoft.com/office/drawing/2014/main" id="{CD652680-EF74-4CE0-9A7C-2C5744D8158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95181" y="616704"/>
            <a:ext cx="427355" cy="605790"/>
          </a:xfrm>
          <a:prstGeom prst="rect">
            <a:avLst/>
          </a:prstGeom>
          <a:noFill/>
          <a:ln>
            <a:noFill/>
          </a:ln>
        </p:spPr>
      </p:pic>
      <p:pic>
        <p:nvPicPr>
          <p:cNvPr id="5" name="Рисунок 4">
            <a:extLst>
              <a:ext uri="{FF2B5EF4-FFF2-40B4-BE49-F238E27FC236}">
                <a16:creationId xmlns:a16="http://schemas.microsoft.com/office/drawing/2014/main" id="{71444BE4-7C7F-421F-8F6B-379F3457BCA2}"/>
              </a:ext>
            </a:extLst>
          </p:cNvPr>
          <p:cNvPicPr>
            <a:picLocks noChangeAspect="1"/>
          </p:cNvPicPr>
          <p:nvPr/>
        </p:nvPicPr>
        <p:blipFill>
          <a:blip r:embed="rId3"/>
          <a:stretch>
            <a:fillRect/>
          </a:stretch>
        </p:blipFill>
        <p:spPr>
          <a:xfrm>
            <a:off x="4414214" y="4033919"/>
            <a:ext cx="2216644" cy="2574271"/>
          </a:xfrm>
          <a:prstGeom prst="rect">
            <a:avLst/>
          </a:prstGeom>
        </p:spPr>
      </p:pic>
      <p:graphicFrame>
        <p:nvGraphicFramePr>
          <p:cNvPr id="9" name="Таблиця 8">
            <a:extLst>
              <a:ext uri="{FF2B5EF4-FFF2-40B4-BE49-F238E27FC236}">
                <a16:creationId xmlns:a16="http://schemas.microsoft.com/office/drawing/2014/main" id="{A7136CE1-2A41-4806-AFCA-3D19CD51F7AF}"/>
              </a:ext>
            </a:extLst>
          </p:cNvPr>
          <p:cNvGraphicFramePr>
            <a:graphicFrameLocks noGrp="1"/>
          </p:cNvGraphicFramePr>
          <p:nvPr>
            <p:extLst>
              <p:ext uri="{D42A27DB-BD31-4B8C-83A1-F6EECF244321}">
                <p14:modId xmlns:p14="http://schemas.microsoft.com/office/powerpoint/2010/main" val="559744812"/>
              </p:ext>
            </p:extLst>
          </p:nvPr>
        </p:nvGraphicFramePr>
        <p:xfrm>
          <a:off x="6741803" y="5775069"/>
          <a:ext cx="3815253" cy="579120"/>
        </p:xfrm>
        <a:graphic>
          <a:graphicData uri="http://schemas.openxmlformats.org/drawingml/2006/table">
            <a:tbl>
              <a:tblPr firstRow="1" firstCol="1" bandRow="1"/>
              <a:tblGrid>
                <a:gridCol w="3815253">
                  <a:extLst>
                    <a:ext uri="{9D8B030D-6E8A-4147-A177-3AD203B41FA5}">
                      <a16:colId xmlns:a16="http://schemas.microsoft.com/office/drawing/2014/main" val="1952428579"/>
                    </a:ext>
                  </a:extLst>
                </a:gridCol>
              </a:tblGrid>
              <a:tr h="499607">
                <a:tc>
                  <a:txBody>
                    <a:bodyPr/>
                    <a:lstStyle/>
                    <a:p>
                      <a:r>
                        <a:rPr lang="uk-UA" sz="1400" b="1" i="1" dirty="0">
                          <a:solidFill>
                            <a:srgbClr val="FFC000"/>
                          </a:solidFill>
                          <a:effectLst/>
                          <a:highlight>
                            <a:srgbClr val="808080"/>
                          </a:highlight>
                          <a:latin typeface="Bookman Old Style" panose="02050604050505020204" pitchFamily="18" charset="0"/>
                          <a:ea typeface="Times New Roman" panose="02020603050405020304" pitchFamily="18" charset="0"/>
                          <a:cs typeface="Times New Roman" panose="02020603050405020304" pitchFamily="18" charset="0"/>
                        </a:rPr>
                        <a:t>Символіка Офісу Генерального прокурора</a:t>
                      </a:r>
                      <a:endParaRPr lang="uk-UA" sz="1400" dirty="0">
                        <a:effectLst/>
                        <a:highlight>
                          <a:srgbClr val="808080"/>
                        </a:highlight>
                        <a:latin typeface="Times New Roman" panose="02020603050405020304" pitchFamily="18" charset="0"/>
                        <a:ea typeface="Calibri" panose="020F0502020204030204" pitchFamily="34" charset="0"/>
                        <a:cs typeface="Calibri" panose="020F0502020204030204" pitchFamily="34" charset="0"/>
                      </a:endParaRPr>
                    </a:p>
                    <a:p>
                      <a:pPr algn="r" rtl="1"/>
                      <a:r>
                        <a:rPr lang="uk-UA" sz="1000" b="1" i="1" dirty="0">
                          <a:solidFill>
                            <a:srgbClr val="FFC000"/>
                          </a:solidFill>
                          <a:effectLst/>
                          <a:highlight>
                            <a:srgbClr val="808080"/>
                          </a:highlight>
                          <a:latin typeface="Bookman Old Style" panose="02050604050505020204" pitchFamily="18" charset="0"/>
                          <a:ea typeface="Times New Roman" panose="02020603050405020304" pitchFamily="18" charset="0"/>
                          <a:cs typeface="Times New Roman" panose="02020603050405020304" pitchFamily="18" charset="0"/>
                        </a:rPr>
                        <a:t>УКАЗ ПРЕЗИДЕНТА УКРАЇНИ №506/2021</a:t>
                      </a:r>
                      <a:endParaRPr lang="uk-UA" sz="1400" dirty="0">
                        <a:effectLst/>
                        <a:highlight>
                          <a:srgbClr val="808080"/>
                        </a:highlight>
                        <a:latin typeface="Times New Roman" panose="02020603050405020304" pitchFamily="18" charset="0"/>
                        <a:ea typeface="Calibri" panose="020F0502020204030204" pitchFamily="34" charset="0"/>
                        <a:cs typeface="Calibri" panose="020F0502020204030204" pitchFamily="34" charset="0"/>
                      </a:endParaRPr>
                    </a:p>
                  </a:txBody>
                  <a:tcPr marL="68580" marR="68580" marT="0" marB="0">
                    <a:lnL>
                      <a:noFill/>
                    </a:lnL>
                    <a:lnR>
                      <a:noFill/>
                    </a:lnR>
                    <a:lnT>
                      <a:noFill/>
                    </a:lnT>
                    <a:lnB>
                      <a:noFill/>
                    </a:lnB>
                  </a:tcPr>
                </a:tc>
                <a:extLst>
                  <a:ext uri="{0D108BD9-81ED-4DB2-BD59-A6C34878D82A}">
                    <a16:rowId xmlns:a16="http://schemas.microsoft.com/office/drawing/2014/main" val="363528207"/>
                  </a:ext>
                </a:extLst>
              </a:tr>
            </a:tbl>
          </a:graphicData>
        </a:graphic>
      </p:graphicFrame>
    </p:spTree>
    <p:extLst>
      <p:ext uri="{BB962C8B-B14F-4D97-AF65-F5344CB8AC3E}">
        <p14:creationId xmlns:p14="http://schemas.microsoft.com/office/powerpoint/2010/main" val="3260954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ACBF91F-2BAD-4B7A-86FE-AA72752A8E94}"/>
              </a:ext>
            </a:extLst>
          </p:cNvPr>
          <p:cNvSpPr>
            <a:spLocks noGrp="1"/>
          </p:cNvSpPr>
          <p:nvPr>
            <p:ph idx="1"/>
          </p:nvPr>
        </p:nvSpPr>
        <p:spPr>
          <a:xfrm>
            <a:off x="678730" y="546755"/>
            <a:ext cx="10675070" cy="5630208"/>
          </a:xfrm>
        </p:spPr>
        <p:txBody>
          <a:bodyPr>
            <a:normAutofit fontScale="47500" lnSpcReduction="20000"/>
          </a:bodyPr>
          <a:lstStyle/>
          <a:p>
            <a:pPr algn="just"/>
            <a:endParaRPr lang="uk-UA" sz="4000" b="1" dirty="0">
              <a:effectLst/>
              <a:latin typeface="Times New Roman" panose="02020603050405020304" pitchFamily="18" charset="0"/>
              <a:ea typeface="Calibri" panose="020F0502020204030204" pitchFamily="34" charset="0"/>
              <a:cs typeface="Calibri" panose="020F0502020204030204" pitchFamily="34" charset="0"/>
            </a:endParaRPr>
          </a:p>
          <a:p>
            <a:pPr algn="r"/>
            <a:r>
              <a:rPr lang="uk-UA" sz="3400" dirty="0">
                <a:latin typeface="Times New Roman" panose="02020603050405020304" pitchFamily="18" charset="0"/>
                <a:cs typeface="Times New Roman" panose="02020603050405020304" pitchFamily="18" charset="0"/>
              </a:rPr>
              <a:t>Продовження  Історії прокуратури</a:t>
            </a:r>
            <a:endParaRPr lang="uk-UA" sz="34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r>
              <a:rPr lang="uk-UA" sz="4000" b="1" dirty="0">
                <a:effectLst/>
                <a:latin typeface="Times New Roman" panose="02020603050405020304" pitchFamily="18" charset="0"/>
                <a:ea typeface="Calibri" panose="020F0502020204030204" pitchFamily="34" charset="0"/>
                <a:cs typeface="Calibri" panose="020F0502020204030204" pitchFamily="34" charset="0"/>
              </a:rPr>
              <a:t> </a:t>
            </a:r>
            <a:r>
              <a:rPr lang="uk-UA" sz="3800" b="1" dirty="0">
                <a:effectLst/>
                <a:latin typeface="Times New Roman" panose="02020603050405020304" pitchFamily="18" charset="0"/>
                <a:ea typeface="Calibri" panose="020F0502020204030204" pitchFamily="34" charset="0"/>
                <a:cs typeface="Calibri" panose="020F0502020204030204" pitchFamily="34" charset="0"/>
              </a:rPr>
              <a:t>2012 рік</a:t>
            </a:r>
            <a:r>
              <a:rPr lang="uk-UA" sz="38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У квітні 2012 року Верховною Радою України схвалено новий Кримінальний процесуальний кодекс України (13.04.2012 № 4651-VI), до якого інтегровані європейські досвід та стандарти.</a:t>
            </a:r>
          </a:p>
          <a:p>
            <a:pPr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Для забезпечення належного виконання вимог нового кримінального процесуального законодавства у Генеральній прокуратурі України створено Єдиний реєстр досудових розслідувань, аналогів якого на той час не було в жодній пострадянській країні та державах-членах Ради Європи.</a:t>
            </a:r>
          </a:p>
          <a:p>
            <a:pPr indent="449580"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Завдяки цим зусиллям Кримінальний процесуальний кодекс України (2012) визнаний міжнародними експертами найкращим у Європі.</a:t>
            </a:r>
          </a:p>
          <a:p>
            <a:pPr algn="just"/>
            <a:r>
              <a:rPr lang="uk-UA" sz="3800" b="1" dirty="0">
                <a:effectLst/>
                <a:latin typeface="Times New Roman" panose="02020603050405020304" pitchFamily="18" charset="0"/>
                <a:ea typeface="Calibri" panose="020F0502020204030204" pitchFamily="34" charset="0"/>
                <a:cs typeface="Calibri" panose="020F0502020204030204" pitchFamily="34" charset="0"/>
              </a:rPr>
              <a:t>2014 рік.</a:t>
            </a:r>
            <a:r>
              <a:rPr lang="uk-UA" sz="38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У зв’язку з необхідністю реформування органів прокуратури та для реалізації європейських прагнень українського народу, Верховною Радою України схвалено новий Закон України «Про прокуратуру» (від 14.10.2014 № 1697-VII). Цей нормативний акт став не лише стартом справжньої реформи окремого відомства, але й початком якісних і невідворотних подальших змін у системі всіх правоохоронних органів держави.</a:t>
            </a:r>
          </a:p>
          <a:p>
            <a:pPr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Законом уперше запроваджено створення органів прокурорського самоврядування та органу, що здійснює дисциплінарне провадження, а також відкрито на законодавчому рівні вільний доступ до професії прокурора за прозорою процедурою.</a:t>
            </a:r>
          </a:p>
          <a:p>
            <a:pPr algn="just"/>
            <a:r>
              <a:rPr lang="uk-UA" sz="3800" dirty="0">
                <a:effectLst/>
                <a:latin typeface="Times New Roman" panose="02020603050405020304" pitchFamily="18" charset="0"/>
                <a:ea typeface="Calibri" panose="020F0502020204030204" pitchFamily="34" charset="0"/>
                <a:cs typeface="Calibri" panose="020F0502020204030204" pitchFamily="34" charset="0"/>
              </a:rPr>
              <a:t>   </a:t>
            </a:r>
          </a:p>
          <a:p>
            <a:endParaRPr lang="uk-UA" dirty="0"/>
          </a:p>
        </p:txBody>
      </p:sp>
    </p:spTree>
    <p:extLst>
      <p:ext uri="{BB962C8B-B14F-4D97-AF65-F5344CB8AC3E}">
        <p14:creationId xmlns:p14="http://schemas.microsoft.com/office/powerpoint/2010/main" val="2517273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8B669B6-A495-4695-8308-5CDA74C9363F}"/>
              </a:ext>
            </a:extLst>
          </p:cNvPr>
          <p:cNvSpPr>
            <a:spLocks noGrp="1"/>
          </p:cNvSpPr>
          <p:nvPr>
            <p:ph idx="1"/>
          </p:nvPr>
        </p:nvSpPr>
        <p:spPr>
          <a:xfrm>
            <a:off x="801278" y="130629"/>
            <a:ext cx="10552522" cy="6046334"/>
          </a:xfrm>
        </p:spPr>
        <p:txBody>
          <a:bodyPr>
            <a:normAutofit fontScale="25000" lnSpcReduction="20000"/>
          </a:bodyPr>
          <a:lstStyle/>
          <a:p>
            <a:pPr algn="just"/>
            <a:endParaRPr lang="uk-UA" sz="4900" b="1" dirty="0">
              <a:effectLst/>
              <a:latin typeface="Times New Roman" panose="02020603050405020304" pitchFamily="18" charset="0"/>
              <a:ea typeface="Calibri" panose="020F0502020204030204" pitchFamily="34" charset="0"/>
              <a:cs typeface="Calibri" panose="020F0502020204030204" pitchFamily="34" charset="0"/>
            </a:endParaRPr>
          </a:p>
          <a:p>
            <a:pPr algn="r"/>
            <a:r>
              <a:rPr lang="uk-UA" sz="6400" dirty="0">
                <a:latin typeface="Times New Roman" panose="02020603050405020304" pitchFamily="18" charset="0"/>
                <a:cs typeface="Times New Roman" panose="02020603050405020304" pitchFamily="18" charset="0"/>
              </a:rPr>
              <a:t>Продовження  Історії прокуратури</a:t>
            </a:r>
            <a:endParaRPr lang="uk-UA" sz="6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7200" b="1" dirty="0">
                <a:effectLst/>
                <a:latin typeface="Times New Roman" panose="02020603050405020304" pitchFamily="18" charset="0"/>
                <a:ea typeface="Calibri" panose="020F0502020204030204" pitchFamily="34" charset="0"/>
                <a:cs typeface="Calibri" panose="020F0502020204030204" pitchFamily="34" charset="0"/>
              </a:rPr>
              <a:t>2015 рік.</a:t>
            </a:r>
            <a:r>
              <a:rPr lang="uk-UA" sz="72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Після набрання чинності Законом України «Про прокуратуру» (від 14.10.2014), з метою забезпечення належної протидії корупції, в структурі Генеральної прокуратури України утворено Спеціалізовану антикорупційну прокуратуру. З процесом її створення тісно пов’язані перспективи візової лібералізації між Україною і Європейським Союзом.</a:t>
            </a:r>
          </a:p>
          <a:p>
            <a:pPr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Уперше прокуратури місцевого рівня укомплектовано прокурорами, які виявили бажання працювати в оновленій прокуратурі, за результатами тестування, а керівників цих прокуратур, їх перших заступників та заступників призначено на посади на підставі чотирирівневого відкритого конкурсу.</a:t>
            </a:r>
          </a:p>
          <a:p>
            <a:pPr algn="just"/>
            <a:r>
              <a:rPr lang="uk-UA" sz="7200" b="1" dirty="0">
                <a:effectLst/>
                <a:latin typeface="Times New Roman" panose="02020603050405020304" pitchFamily="18" charset="0"/>
                <a:ea typeface="Calibri" panose="020F0502020204030204" pitchFamily="34" charset="0"/>
                <a:cs typeface="Calibri" panose="020F0502020204030204" pitchFamily="34" charset="0"/>
              </a:rPr>
              <a:t>2016-2018 роки</a:t>
            </a:r>
            <a:r>
              <a:rPr lang="uk-UA" sz="72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Внесені зміни до Конституції України (від 02.06.2016 № 1401-VIII) кардинально змінили вектор діяльності прокуратури як через наділення її іншими функціями, так і віднесення прокуратури до розділу «Правосуддя».</a:t>
            </a:r>
          </a:p>
          <a:p>
            <a:pPr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Відповідно до статті 131¹ Конституції України на прокуратуру України покладаються: підтримання публічного обвинувачення в суді; організацію і процесуальне керівництво досудовим розслідуванням, вирішення відповідно до закону інших питань під час кримінального провадження, нагляд за негласними та іншими слідчими і розшуковими діями органів правопорядку; представництво інтересів держави в суді у виключних випадках і в порядку, що визначені законом.</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Одночасно розпочалося становлення органів прокурорського самоврядування. Всеукраїнською конференцією працівників прокуратури затверджено</a:t>
            </a:r>
            <a:r>
              <a:rPr lang="uk-UA" sz="7200" i="1" dirty="0">
                <a:effectLst/>
                <a:latin typeface="Times New Roman" panose="02020603050405020304" pitchFamily="18" charset="0"/>
                <a:ea typeface="Calibri" panose="020F0502020204030204" pitchFamily="34" charset="0"/>
                <a:cs typeface="Calibri" panose="020F0502020204030204" pitchFamily="34" charset="0"/>
              </a:rPr>
              <a:t> </a:t>
            </a:r>
            <a:r>
              <a:rPr lang="uk-UA" sz="7200" dirty="0">
                <a:effectLst/>
                <a:latin typeface="Times New Roman" panose="02020603050405020304" pitchFamily="18" charset="0"/>
                <a:ea typeface="Calibri" panose="020F0502020204030204" pitchFamily="34" charset="0"/>
                <a:cs typeface="Calibri" panose="020F0502020204030204" pitchFamily="34" charset="0"/>
              </a:rPr>
              <a:t>Положення про Раду прокурорів України, Положення про порядок роботи Кваліфікаційно-дисциплінарної комісії прокурорів, обрано членів зазначених органів.</a:t>
            </a:r>
          </a:p>
          <a:p>
            <a:pPr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Поступово (протягом 2014-2019 років) скорочено чисельність працівників прокуратури з 22 тис. до 15 тис. (10 тис. прокурорів).</a:t>
            </a:r>
          </a:p>
          <a:p>
            <a:endParaRPr lang="uk-UA" dirty="0"/>
          </a:p>
        </p:txBody>
      </p:sp>
    </p:spTree>
    <p:extLst>
      <p:ext uri="{BB962C8B-B14F-4D97-AF65-F5344CB8AC3E}">
        <p14:creationId xmlns:p14="http://schemas.microsoft.com/office/powerpoint/2010/main" val="412695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288EB0-3EC0-41A8-8953-6C597B46562A}"/>
              </a:ext>
            </a:extLst>
          </p:cNvPr>
          <p:cNvSpPr>
            <a:spLocks noGrp="1"/>
          </p:cNvSpPr>
          <p:nvPr>
            <p:ph type="title"/>
          </p:nvPr>
        </p:nvSpPr>
        <p:spPr>
          <a:xfrm>
            <a:off x="838200" y="365125"/>
            <a:ext cx="10515600" cy="636361"/>
          </a:xfrm>
        </p:spPr>
        <p:txBody>
          <a:bodyPr>
            <a:normAutofit fontScale="90000"/>
          </a:bodyPr>
          <a:lstStyle/>
          <a:p>
            <a:pPr algn="r"/>
            <a:br>
              <a:rPr lang="uk-UA" sz="1400" dirty="0"/>
            </a:br>
            <a:br>
              <a:rPr lang="uk-UA" sz="1400" dirty="0"/>
            </a:br>
            <a:r>
              <a:rPr lang="uk-UA" sz="1800" dirty="0">
                <a:latin typeface="Times New Roman" panose="02020603050405020304" pitchFamily="18" charset="0"/>
                <a:cs typeface="Times New Roman" panose="02020603050405020304" pitchFamily="18" charset="0"/>
              </a:rPr>
              <a:t>Продовження  Історії прокуратури</a:t>
            </a:r>
            <a:br>
              <a:rPr lang="uk-UA" sz="4400" b="1" dirty="0">
                <a:effectLst/>
                <a:latin typeface="Times New Roman" panose="02020603050405020304" pitchFamily="18" charset="0"/>
                <a:ea typeface="Calibri" panose="020F0502020204030204" pitchFamily="34" charset="0"/>
                <a:cs typeface="Calibri" panose="020F0502020204030204" pitchFamily="34" charset="0"/>
              </a:rPr>
            </a:br>
            <a:endParaRPr lang="uk-UA" dirty="0"/>
          </a:p>
        </p:txBody>
      </p:sp>
      <p:sp>
        <p:nvSpPr>
          <p:cNvPr id="3" name="Місце для вмісту 2">
            <a:extLst>
              <a:ext uri="{FF2B5EF4-FFF2-40B4-BE49-F238E27FC236}">
                <a16:creationId xmlns:a16="http://schemas.microsoft.com/office/drawing/2014/main" id="{BC8EE3D3-1B63-4D7F-8055-F797C720BD5E}"/>
              </a:ext>
            </a:extLst>
          </p:cNvPr>
          <p:cNvSpPr>
            <a:spLocks noGrp="1"/>
          </p:cNvSpPr>
          <p:nvPr>
            <p:ph idx="1"/>
          </p:nvPr>
        </p:nvSpPr>
        <p:spPr>
          <a:xfrm>
            <a:off x="838200" y="1001486"/>
            <a:ext cx="10515600" cy="4351338"/>
          </a:xfrm>
        </p:spPr>
        <p:txBody>
          <a:bodyPr>
            <a:normAutofit/>
          </a:bodyPr>
          <a:lstStyle/>
          <a:p>
            <a:pPr algn="just"/>
            <a:endParaRPr lang="uk-UA" sz="1900" b="1" dirty="0">
              <a:effectLst/>
              <a:latin typeface="Times New Roman" panose="02020603050405020304" pitchFamily="18" charset="0"/>
              <a:ea typeface="Calibri" panose="020F0502020204030204" pitchFamily="34" charset="0"/>
              <a:cs typeface="Calibri" panose="020F0502020204030204" pitchFamily="34" charset="0"/>
            </a:endParaRPr>
          </a:p>
          <a:p>
            <a:pPr algn="just"/>
            <a:r>
              <a:rPr lang="uk-UA" sz="1800" b="1" dirty="0">
                <a:effectLst/>
                <a:latin typeface="Times New Roman" panose="02020603050405020304" pitchFamily="18" charset="0"/>
                <a:ea typeface="Calibri" panose="020F0502020204030204" pitchFamily="34" charset="0"/>
                <a:cs typeface="Calibri" panose="020F0502020204030204" pitchFamily="34" charset="0"/>
              </a:rPr>
              <a:t>2019-2025 роки</a:t>
            </a:r>
            <a:r>
              <a:rPr lang="uk-UA" sz="18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1800" dirty="0">
                <a:effectLst/>
                <a:latin typeface="Times New Roman" panose="02020603050405020304" pitchFamily="18" charset="0"/>
                <a:ea typeface="Calibri" panose="020F0502020204030204" pitchFamily="34" charset="0"/>
                <a:cs typeface="Calibri" panose="020F0502020204030204" pitchFamily="34" charset="0"/>
              </a:rPr>
              <a:t>Законом України «Про внесення змін до деяких законодавчих актів України щодо першочергових заходів із реформи органів прокуратури» (від 19.09.2019 № 113-IX) визначено першочергові заходи із реформування органів прокуратури, в тому числі шляхом атестації прокурорів прокуратур усіх рівнів. Близько 7700 прокурорів успішно пройшли атестацію та підтвердили свою відповідність вимогам професійної компетентності, професійної етики та доброчесності.</a:t>
            </a:r>
          </a:p>
          <a:p>
            <a:pPr indent="449580" algn="just"/>
            <a:r>
              <a:rPr lang="uk-UA" sz="1800" dirty="0">
                <a:effectLst/>
                <a:latin typeface="Times New Roman" panose="02020603050405020304" pitchFamily="18" charset="0"/>
                <a:ea typeface="Calibri" panose="020F0502020204030204" pitchFamily="34" charset="0"/>
                <a:cs typeface="Calibri" panose="020F0502020204030204" pitchFamily="34" charset="0"/>
              </a:rPr>
              <a:t>Після завершення атестації прокурорів поетапно запрацювали реформовані структури: Офіс Генерального прокурора почав свою роботу з 02.01.2020, обласні та окружні прокуратури – з 11.09.2020 та 15.03.2021 відповідно.</a:t>
            </a:r>
          </a:p>
          <a:p>
            <a:pPr indent="449580" algn="just"/>
            <a:r>
              <a:rPr lang="uk-UA" sz="1800" dirty="0">
                <a:effectLst/>
                <a:latin typeface="Times New Roman" panose="02020603050405020304" pitchFamily="18" charset="0"/>
                <a:ea typeface="Calibri" panose="020F0502020204030204" pitchFamily="34" charset="0"/>
                <a:cs typeface="Calibri" panose="020F0502020204030204" pitchFamily="34" charset="0"/>
              </a:rPr>
              <a:t>З метою забезпечення належного та ефективного підвищення кваліфікації прокурорів замість ліквідованої Національної академії прокуратури України при Офісі Генерального прокурора створено Тренінговий центр прокурорів України.</a:t>
            </a:r>
          </a:p>
          <a:p>
            <a:pPr algn="just"/>
            <a:r>
              <a:rPr lang="uk-UA" sz="1800" dirty="0">
                <a:effectLst/>
                <a:latin typeface="Times New Roman" panose="02020603050405020304" pitchFamily="18" charset="0"/>
                <a:ea typeface="Calibri" panose="020F0502020204030204" pitchFamily="34" charset="0"/>
                <a:cs typeface="Calibri" panose="020F0502020204030204" pitchFamily="34" charset="0"/>
              </a:rPr>
              <a:t>Побудова прокуратури нового зразка триває.</a:t>
            </a:r>
          </a:p>
          <a:p>
            <a:endParaRPr lang="uk-UA" dirty="0"/>
          </a:p>
        </p:txBody>
      </p:sp>
    </p:spTree>
    <p:extLst>
      <p:ext uri="{BB962C8B-B14F-4D97-AF65-F5344CB8AC3E}">
        <p14:creationId xmlns:p14="http://schemas.microsoft.com/office/powerpoint/2010/main" val="818907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11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E86180-53DC-4C7F-BDBB-8E1CAB9C7E6F}"/>
              </a:ext>
            </a:extLst>
          </p:cNvPr>
          <p:cNvSpPr>
            <a:spLocks noGrp="1"/>
          </p:cNvSpPr>
          <p:nvPr>
            <p:ph type="title"/>
          </p:nvPr>
        </p:nvSpPr>
        <p:spPr>
          <a:xfrm>
            <a:off x="838200" y="365128"/>
            <a:ext cx="11070020" cy="694416"/>
          </a:xfrm>
        </p:spPr>
        <p:txBody>
          <a:bodyPr>
            <a:noAutofit/>
          </a:bodyPr>
          <a:lstStyle/>
          <a:p>
            <a:pPr indent="285750">
              <a:spcAft>
                <a:spcPts val="750"/>
              </a:spcAft>
            </a:pP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br>
              <a:rPr lang="uk-UA" sz="1600" b="0" i="0" dirty="0">
                <a:solidFill>
                  <a:schemeClr val="accent1"/>
                </a:solidFill>
                <a:effectLst/>
                <a:latin typeface="Times New Roman" panose="02020603050405020304" pitchFamily="18" charset="0"/>
              </a:rPr>
            </a:br>
            <a:r>
              <a:rPr lang="uk-UA" sz="1600" b="0" i="0" dirty="0">
                <a:solidFill>
                  <a:schemeClr val="accent1"/>
                </a:solidFill>
                <a:effectLst/>
                <a:latin typeface="Times New Roman" panose="02020603050405020304" pitchFamily="18" charset="0"/>
              </a:rPr>
              <a:t>      </a:t>
            </a:r>
            <a:r>
              <a:rPr lang="uk-UA" sz="1600" b="0" i="1" dirty="0">
                <a:effectLst/>
                <a:latin typeface="Times New Roman" panose="02020603050405020304" pitchFamily="18" charset="0"/>
              </a:rPr>
              <a:t>Прокуратура України становить єдину систему, яка в порядку, передбаченому Законом України «Про прокуратуру», здійснює встановлені Конституцією України функції з метою захисту прав і свобод людини, загальних інтересів суспільства та держави</a:t>
            </a:r>
            <a:br>
              <a:rPr lang="uk-UA" sz="3200" b="0" i="0" dirty="0">
                <a:solidFill>
                  <a:schemeClr val="accent1"/>
                </a:solidFill>
                <a:effectLst/>
                <a:latin typeface="Times New Roman" panose="02020603050405020304" pitchFamily="18" charset="0"/>
              </a:rPr>
            </a:br>
            <a:r>
              <a:rPr lang="uk-UA" sz="3600" i="0" dirty="0">
                <a:solidFill>
                  <a:schemeClr val="accent1"/>
                </a:solidFill>
                <a:effectLst/>
                <a:latin typeface="Times New Roman" panose="02020603050405020304" pitchFamily="18" charset="0"/>
              </a:rPr>
              <a:t>Систему прокуратури України </a:t>
            </a:r>
            <a:br>
              <a:rPr lang="uk-UA" sz="1600" b="0" i="0" dirty="0">
                <a:solidFill>
                  <a:srgbClr val="333333"/>
                </a:solidFill>
                <a:effectLst/>
                <a:latin typeface="Times New Roman" panose="02020603050405020304" pitchFamily="18" charset="0"/>
              </a:rPr>
            </a:br>
            <a:r>
              <a:rPr lang="uk-UA" sz="1600" b="1" i="1" dirty="0">
                <a:solidFill>
                  <a:schemeClr val="accent4"/>
                </a:solidFill>
                <a:effectLst/>
                <a:latin typeface="Times New Roman" panose="02020603050405020304" pitchFamily="18" charset="0"/>
              </a:rPr>
              <a:t>відповідно до Закону України «Про прокуратуру» від 14.10.2014 № 1697-</a:t>
            </a:r>
            <a:r>
              <a:rPr lang="en-US" sz="1600" b="1" i="1" dirty="0">
                <a:solidFill>
                  <a:schemeClr val="accent4"/>
                </a:solidFill>
                <a:effectLst/>
                <a:latin typeface="Times New Roman" panose="02020603050405020304" pitchFamily="18" charset="0"/>
              </a:rPr>
              <a:t>VII</a:t>
            </a:r>
            <a:r>
              <a:rPr lang="uk-UA" sz="1600" b="1" i="1" dirty="0">
                <a:solidFill>
                  <a:schemeClr val="accent4"/>
                </a:solidFill>
                <a:effectLst/>
                <a:latin typeface="Times New Roman" panose="02020603050405020304" pitchFamily="18" charset="0"/>
              </a:rPr>
              <a:t> (зі змінами)</a:t>
            </a:r>
            <a:br>
              <a:rPr lang="en-US" sz="1600" b="1" i="1" dirty="0">
                <a:solidFill>
                  <a:schemeClr val="accent4"/>
                </a:solidFill>
                <a:effectLst/>
                <a:latin typeface="Times New Roman" panose="02020603050405020304" pitchFamily="18" charset="0"/>
              </a:rPr>
            </a:br>
            <a:r>
              <a:rPr lang="uk-UA" sz="2400" dirty="0">
                <a:solidFill>
                  <a:schemeClr val="accent1"/>
                </a:solidFill>
                <a:latin typeface="Times New Roman" panose="02020603050405020304" pitchFamily="18" charset="0"/>
              </a:rPr>
              <a:t>становлять:</a:t>
            </a:r>
            <a:br>
              <a:rPr lang="uk-UA" sz="3200" dirty="0">
                <a:solidFill>
                  <a:srgbClr val="333333"/>
                </a:solidFill>
                <a:latin typeface="Times New Roman" panose="02020603050405020304" pitchFamily="18" charset="0"/>
              </a:rPr>
            </a:br>
            <a:r>
              <a:rPr lang="uk-UA" sz="3200" dirty="0">
                <a:solidFill>
                  <a:srgbClr val="333333"/>
                </a:solidFill>
                <a:latin typeface="Times New Roman" panose="02020603050405020304" pitchFamily="18" charset="0"/>
              </a:rPr>
              <a:t>- </a:t>
            </a:r>
            <a:r>
              <a:rPr lang="uk-UA" sz="3200" dirty="0">
                <a:solidFill>
                  <a:schemeClr val="accent1"/>
                </a:solidFill>
                <a:latin typeface="Times New Roman" panose="02020603050405020304" pitchFamily="18" charset="0"/>
              </a:rPr>
              <a:t>Офіс Генерального прокурора</a:t>
            </a:r>
            <a:r>
              <a:rPr lang="uk-UA" sz="3200" dirty="0">
                <a:solidFill>
                  <a:srgbClr val="333333"/>
                </a:solidFill>
                <a:latin typeface="Times New Roman" panose="02020603050405020304" pitchFamily="18" charset="0"/>
              </a:rPr>
              <a:t>;</a:t>
            </a:r>
            <a:br>
              <a:rPr lang="uk-UA" sz="3200" dirty="0">
                <a:solidFill>
                  <a:srgbClr val="333333"/>
                </a:solidFill>
                <a:latin typeface="Times New Roman" panose="02020603050405020304" pitchFamily="18" charset="0"/>
              </a:rPr>
            </a:br>
            <a:r>
              <a:rPr lang="uk-UA" sz="3200" dirty="0">
                <a:solidFill>
                  <a:srgbClr val="333333"/>
                </a:solidFill>
                <a:latin typeface="Times New Roman" panose="02020603050405020304" pitchFamily="18" charset="0"/>
              </a:rPr>
              <a:t>- обласні прокуратури;</a:t>
            </a:r>
            <a:br>
              <a:rPr lang="uk-UA" sz="3200" dirty="0">
                <a:solidFill>
                  <a:srgbClr val="333333"/>
                </a:solidFill>
                <a:latin typeface="Times New Roman" panose="02020603050405020304" pitchFamily="18" charset="0"/>
              </a:rPr>
            </a:br>
            <a:r>
              <a:rPr lang="uk-UA" sz="3200" dirty="0">
                <a:solidFill>
                  <a:srgbClr val="333333"/>
                </a:solidFill>
                <a:latin typeface="Times New Roman" panose="02020603050405020304" pitchFamily="18" charset="0"/>
              </a:rPr>
              <a:t>-окружні прокуратури;</a:t>
            </a:r>
            <a:br>
              <a:rPr lang="uk-UA" sz="3200" dirty="0">
                <a:solidFill>
                  <a:srgbClr val="333333"/>
                </a:solidFill>
                <a:latin typeface="Times New Roman" panose="02020603050405020304" pitchFamily="18" charset="0"/>
              </a:rPr>
            </a:br>
            <a:r>
              <a:rPr lang="uk-UA" sz="3200" b="0" i="1" u="none" strike="noStrike" dirty="0">
                <a:solidFill>
                  <a:srgbClr val="333333"/>
                </a:solidFill>
                <a:effectLst/>
                <a:latin typeface="Times New Roman" panose="02020603050405020304" pitchFamily="18" charset="0"/>
              </a:rPr>
              <a:t>-</a:t>
            </a:r>
            <a:r>
              <a:rPr lang="uk-UA" sz="3200" b="0" i="0" dirty="0">
                <a:solidFill>
                  <a:srgbClr val="333333"/>
                </a:solidFill>
                <a:effectLst/>
                <a:latin typeface="Times New Roman" panose="02020603050405020304" pitchFamily="18" charset="0"/>
              </a:rPr>
              <a:t> Спеціалізована антикорупційна прокуратура.</a:t>
            </a:r>
            <a:br>
              <a:rPr lang="uk-UA" sz="3200" b="0" i="0" dirty="0">
                <a:solidFill>
                  <a:srgbClr val="333333"/>
                </a:solidFill>
                <a:effectLst/>
                <a:latin typeface="Times New Roman" panose="02020603050405020304" pitchFamily="18" charset="0"/>
              </a:rPr>
            </a:br>
            <a:r>
              <a:rPr lang="uk-UA" sz="2500" dirty="0">
                <a:solidFill>
                  <a:srgbClr val="333333"/>
                </a:solidFill>
                <a:latin typeface="Times New Roman" panose="02020603050405020304" pitchFamily="18" charset="0"/>
              </a:rPr>
              <a:t>    </a:t>
            </a:r>
            <a:r>
              <a:rPr lang="uk-UA" sz="1600" b="1" i="0" dirty="0">
                <a:effectLst/>
                <a:latin typeface="Times New Roman" panose="02020603050405020304" pitchFamily="18" charset="0"/>
              </a:rPr>
              <a:t>Офіс Генерального прокурора </a:t>
            </a:r>
            <a:r>
              <a:rPr lang="uk-UA" sz="1600" b="0" i="0" dirty="0">
                <a:solidFill>
                  <a:srgbClr val="333333"/>
                </a:solidFill>
                <a:effectLst/>
                <a:latin typeface="Times New Roman" panose="02020603050405020304" pitchFamily="18" charset="0"/>
              </a:rPr>
              <a:t>є органом прокуратури вищого рівня щодо обласних та окружних прокуратур, обласна прокуратура є органом прокуратури вищого рівня щодо окружних прокуратур, розташованих у межах адміністративно-територіальної одиниці, що підпадає під територіальну юрисдикцію відповідної обласної прокуратури. </a:t>
            </a:r>
            <a:br>
              <a:rPr lang="uk-UA" sz="1600" b="0" i="0" dirty="0">
                <a:solidFill>
                  <a:srgbClr val="333333"/>
                </a:solidFill>
                <a:effectLst/>
                <a:latin typeface="Times New Roman" panose="02020603050405020304" pitchFamily="18" charset="0"/>
              </a:rPr>
            </a:br>
            <a:r>
              <a:rPr lang="uk-UA" sz="1600" b="0" i="0" dirty="0">
                <a:solidFill>
                  <a:srgbClr val="333333"/>
                </a:solidFill>
                <a:effectLst/>
                <a:latin typeface="Times New Roman" panose="02020603050405020304" pitchFamily="18" charset="0"/>
              </a:rPr>
              <a:t>    </a:t>
            </a:r>
            <a:r>
              <a:rPr lang="en-US" sz="1600" b="0" i="0" dirty="0">
                <a:solidFill>
                  <a:srgbClr val="333333"/>
                </a:solidFill>
                <a:effectLst/>
                <a:latin typeface="Times New Roman" panose="02020603050405020304" pitchFamily="18" charset="0"/>
              </a:rPr>
              <a:t> </a:t>
            </a:r>
            <a:r>
              <a:rPr lang="uk-UA" sz="1600" b="0" i="0" dirty="0">
                <a:solidFill>
                  <a:srgbClr val="333333"/>
                </a:solidFill>
                <a:effectLst/>
                <a:latin typeface="Times New Roman" panose="02020603050405020304" pitchFamily="18" charset="0"/>
              </a:rPr>
              <a:t> </a:t>
            </a:r>
            <a:r>
              <a:rPr lang="uk-UA" sz="1600" dirty="0">
                <a:solidFill>
                  <a:srgbClr val="333333"/>
                </a:solidFill>
                <a:effectLst/>
                <a:latin typeface="Times New Roman" panose="02020603050405020304" pitchFamily="18" charset="0"/>
                <a:ea typeface="Times New Roman" panose="02020603050405020304" pitchFamily="18" charset="0"/>
              </a:rPr>
              <a:t>Відповідно до статті 14 Закону України «Про прокуратуру» </a:t>
            </a:r>
            <a:r>
              <a:rPr lang="uk-UA" sz="1600" dirty="0">
                <a:effectLst/>
                <a:latin typeface="Times New Roman" panose="02020603050405020304" pitchFamily="18" charset="0"/>
                <a:ea typeface="Times New Roman" panose="02020603050405020304" pitchFamily="18" charset="0"/>
              </a:rPr>
              <a:t>загальна чисельність працівників органів прокуратури </a:t>
            </a:r>
            <a:r>
              <a:rPr lang="uk-UA" sz="1600" dirty="0">
                <a:solidFill>
                  <a:srgbClr val="333333"/>
                </a:solidFill>
                <a:effectLst/>
                <a:latin typeface="Times New Roman" panose="02020603050405020304" pitchFamily="18" charset="0"/>
                <a:ea typeface="Times New Roman" panose="02020603050405020304" pitchFamily="18" charset="0"/>
              </a:rPr>
              <a:t>становить не більше 15000 осіб, зокрема загальна чисельність прокурорів становить не більше 10000 осіб. Загальна чисельність працівників Спеціалізованої антикорупційної прокуратури складає 15 відсотків від встановленої законом граничної чисельності центрального та територіальних управлінь Національного антикорупційного бюро України.</a:t>
            </a:r>
            <a:br>
              <a:rPr lang="uk-UA" sz="1600" dirty="0">
                <a:effectLst/>
                <a:latin typeface="Times New Roman" panose="02020603050405020304" pitchFamily="18" charset="0"/>
                <a:ea typeface="Times New Roman" panose="02020603050405020304" pitchFamily="18" charset="0"/>
              </a:rPr>
            </a:br>
            <a:r>
              <a:rPr lang="uk-UA"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a:t>
            </a:r>
            <a:r>
              <a:rPr lang="uk-UA" sz="1600" dirty="0">
                <a:solidFill>
                  <a:srgbClr val="333333"/>
                </a:solidFill>
                <a:effectLst/>
                <a:latin typeface="Times New Roman" panose="02020603050405020304" pitchFamily="18" charset="0"/>
                <a:ea typeface="Times New Roman" panose="02020603050405020304" pitchFamily="18" charset="0"/>
              </a:rPr>
              <a:t>У структурі органів прокуратури встановлюються посади державних службовців, інших працівників, діяльність яких регулюється Законом України «Про прокуратуру» та іншими законодавчими актами України.</a:t>
            </a:r>
            <a:r>
              <a:rPr lang="en-US" sz="1600" dirty="0">
                <a:solidFill>
                  <a:srgbClr val="333333"/>
                </a:solidFill>
                <a:effectLst/>
                <a:latin typeface="Times New Roman" panose="02020603050405020304" pitchFamily="18" charset="0"/>
                <a:ea typeface="Times New Roman" panose="02020603050405020304" pitchFamily="18" charset="0"/>
              </a:rPr>
              <a:t> </a:t>
            </a:r>
            <a:r>
              <a:rPr lang="uk-UA" sz="1600" dirty="0">
                <a:solidFill>
                  <a:srgbClr val="333333"/>
                </a:solidFill>
                <a:effectLst/>
                <a:latin typeface="Times New Roman" panose="02020603050405020304" pitchFamily="18" charset="0"/>
                <a:ea typeface="Times New Roman" panose="02020603050405020304" pitchFamily="18" charset="0"/>
              </a:rPr>
              <a:t>Посади, на які можуть бути призначені прокурори-стажисти окружних прокуратур, визначаються з числа вакантних (тимчасово вакантних) посад в окружних прокуратурах.</a:t>
            </a:r>
            <a:br>
              <a:rPr lang="uk-UA" sz="1800" dirty="0">
                <a:effectLst/>
                <a:latin typeface="Times New Roman" panose="02020603050405020304" pitchFamily="18" charset="0"/>
                <a:ea typeface="Times New Roman" panose="02020603050405020304" pitchFamily="18" charset="0"/>
              </a:rPr>
            </a:br>
            <a:br>
              <a:rPr lang="uk-UA" sz="1600" dirty="0">
                <a:effectLst/>
                <a:latin typeface="Times New Roman" panose="02020603050405020304" pitchFamily="18" charset="0"/>
                <a:ea typeface="Times New Roman" panose="02020603050405020304" pitchFamily="18" charset="0"/>
              </a:rPr>
            </a:br>
            <a:br>
              <a:rPr lang="uk-UA" sz="2000" b="0" i="0" dirty="0">
                <a:solidFill>
                  <a:srgbClr val="333333"/>
                </a:solidFill>
                <a:effectLst/>
                <a:latin typeface="Times New Roman" panose="02020603050405020304" pitchFamily="18" charset="0"/>
              </a:rPr>
            </a:br>
            <a:br>
              <a:rPr lang="uk-UA" sz="1600" b="0" i="0" dirty="0">
                <a:solidFill>
                  <a:srgbClr val="333333"/>
                </a:solidFill>
                <a:effectLst/>
                <a:latin typeface="Times New Roman" panose="02020603050405020304" pitchFamily="18" charset="0"/>
              </a:rPr>
            </a:br>
            <a:endParaRPr lang="uk-UA" sz="1600" dirty="0"/>
          </a:p>
        </p:txBody>
      </p:sp>
      <p:sp>
        <p:nvSpPr>
          <p:cNvPr id="3" name="Місце для вмісту 2">
            <a:extLst>
              <a:ext uri="{FF2B5EF4-FFF2-40B4-BE49-F238E27FC236}">
                <a16:creationId xmlns:a16="http://schemas.microsoft.com/office/drawing/2014/main" id="{31B56295-35EA-421F-9053-42CD9FCFD03B}"/>
              </a:ext>
            </a:extLst>
          </p:cNvPr>
          <p:cNvSpPr>
            <a:spLocks noGrp="1"/>
          </p:cNvSpPr>
          <p:nvPr>
            <p:ph idx="1"/>
          </p:nvPr>
        </p:nvSpPr>
        <p:spPr>
          <a:xfrm>
            <a:off x="838200" y="2928396"/>
            <a:ext cx="8294225" cy="983851"/>
          </a:xfrm>
        </p:spPr>
        <p:txBody>
          <a:bodyPr>
            <a:normAutofit/>
          </a:bodyPr>
          <a:lstStyle/>
          <a:p>
            <a:endParaRPr lang="uk-UA" dirty="0"/>
          </a:p>
          <a:p>
            <a:endParaRPr lang="uk-UA" dirty="0"/>
          </a:p>
        </p:txBody>
      </p:sp>
    </p:spTree>
    <p:extLst>
      <p:ext uri="{BB962C8B-B14F-4D97-AF65-F5344CB8AC3E}">
        <p14:creationId xmlns:p14="http://schemas.microsoft.com/office/powerpoint/2010/main" val="3698038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C2E314-9DF8-4F07-A8A4-5A3D9844EA65}"/>
              </a:ext>
            </a:extLst>
          </p:cNvPr>
          <p:cNvSpPr>
            <a:spLocks noGrp="1"/>
          </p:cNvSpPr>
          <p:nvPr>
            <p:ph type="title"/>
          </p:nvPr>
        </p:nvSpPr>
        <p:spPr/>
        <p:txBody>
          <a:bodyPr/>
          <a:lstStyle/>
          <a:p>
            <a:r>
              <a:rPr lang="uk-UA" b="1" dirty="0">
                <a:solidFill>
                  <a:schemeClr val="accent1"/>
                </a:solidFill>
              </a:rPr>
              <a:t>ФУНКЦІЇ ПРОКУРАТУРИ:</a:t>
            </a:r>
          </a:p>
        </p:txBody>
      </p:sp>
      <p:sp>
        <p:nvSpPr>
          <p:cNvPr id="3" name="Місце для вмісту 2">
            <a:extLst>
              <a:ext uri="{FF2B5EF4-FFF2-40B4-BE49-F238E27FC236}">
                <a16:creationId xmlns:a16="http://schemas.microsoft.com/office/drawing/2014/main" id="{9F136CFD-66F7-4F17-BDD5-40BF4E7A7B62}"/>
              </a:ext>
            </a:extLst>
          </p:cNvPr>
          <p:cNvSpPr>
            <a:spLocks noGrp="1"/>
          </p:cNvSpPr>
          <p:nvPr>
            <p:ph idx="1"/>
          </p:nvPr>
        </p:nvSpPr>
        <p:spPr>
          <a:solidFill>
            <a:srgbClr val="FFFF00"/>
          </a:solidFill>
        </p:spPr>
        <p:txBody>
          <a:bodyPr>
            <a:normAutofit/>
          </a:bodyPr>
          <a:lstStyle/>
          <a:p>
            <a:pPr algn="just"/>
            <a:r>
              <a:rPr lang="uk-UA" sz="1600" b="0" i="0" dirty="0">
                <a:effectLst/>
                <a:latin typeface="Times New Roman" panose="02020603050405020304" pitchFamily="18" charset="0"/>
              </a:rPr>
              <a:t>1) підтримання державного обвинувачення в суді;</a:t>
            </a:r>
          </a:p>
          <a:p>
            <a:pPr algn="just"/>
            <a:r>
              <a:rPr lang="uk-UA" sz="1600" b="0" i="0" dirty="0">
                <a:effectLst/>
                <a:latin typeface="Times New Roman" panose="02020603050405020304" pitchFamily="18" charset="0"/>
              </a:rPr>
              <a:t>2) представництво інтересів громадянина або держави в суді у випадках, визначених Законом України «Про прокуратуру» та главою 12 розділу </a:t>
            </a:r>
            <a:r>
              <a:rPr lang="en-US" sz="1600" b="0" i="0" dirty="0">
                <a:effectLst/>
                <a:latin typeface="Times New Roman" panose="02020603050405020304" pitchFamily="18" charset="0"/>
              </a:rPr>
              <a:t>III </a:t>
            </a:r>
            <a:r>
              <a:rPr lang="uk-UA" sz="1600" b="0" i="0" dirty="0">
                <a:effectLst/>
                <a:latin typeface="Times New Roman" panose="02020603050405020304" pitchFamily="18" charset="0"/>
              </a:rPr>
              <a:t>Цивільного процесуального кодексу України;</a:t>
            </a:r>
          </a:p>
          <a:p>
            <a:pPr algn="just"/>
            <a:r>
              <a:rPr lang="uk-UA" sz="1600" b="0" i="0" dirty="0">
                <a:effectLst/>
                <a:latin typeface="Times New Roman" panose="02020603050405020304" pitchFamily="18" charset="0"/>
              </a:rPr>
              <a:t>3) нагляд за додержанням законів органами, що провадять оперативно-розшукову діяльність, дізнання, досудове слідство;</a:t>
            </a:r>
          </a:p>
          <a:p>
            <a:pPr algn="just"/>
            <a:r>
              <a:rPr lang="uk-UA" sz="1600" b="0" i="0" dirty="0">
                <a:effectLst/>
                <a:latin typeface="Times New Roman" panose="02020603050405020304" pitchFamily="18" charset="0"/>
              </a:rPr>
              <a:t>4) нагляд за додержанням законів при виконанні судових рішень у кримінальних справах, а також при застосуванні інших заходів примусового характеру, пов’язаних з обмеженням особистої свободи громадян.</a:t>
            </a:r>
          </a:p>
          <a:p>
            <a:pPr algn="just"/>
            <a:endParaRPr lang="uk-UA" sz="1600" dirty="0">
              <a:latin typeface="Times New Roman" panose="02020603050405020304" pitchFamily="18" charset="0"/>
            </a:endParaRPr>
          </a:p>
          <a:p>
            <a:pPr algn="just"/>
            <a:r>
              <a:rPr lang="uk-UA" sz="1600" b="0" i="0" dirty="0">
                <a:effectLst/>
                <a:latin typeface="Times New Roman" panose="02020603050405020304" pitchFamily="18" charset="0"/>
              </a:rPr>
              <a:t>З метою реалізації своїх функцій прокуратура здійснює міжнародне співробітництво.</a:t>
            </a:r>
          </a:p>
          <a:p>
            <a:pPr algn="just"/>
            <a:endParaRPr lang="ru-RU" sz="1600" b="0" i="0" dirty="0">
              <a:effectLst/>
              <a:latin typeface="Times New Roman" panose="02020603050405020304" pitchFamily="18" charset="0"/>
            </a:endParaRPr>
          </a:p>
          <a:p>
            <a:pPr algn="just"/>
            <a:r>
              <a:rPr lang="ru-RU" sz="1600" b="0" i="0" dirty="0">
                <a:effectLst/>
                <a:latin typeface="Times New Roman" panose="02020603050405020304" pitchFamily="18" charset="0"/>
              </a:rPr>
              <a:t>На прокуратуру не </a:t>
            </a:r>
            <a:r>
              <a:rPr lang="ru-RU" sz="1600" b="0" i="0" dirty="0" err="1">
                <a:effectLst/>
                <a:latin typeface="Times New Roman" panose="02020603050405020304" pitchFamily="18" charset="0"/>
              </a:rPr>
              <a:t>можуть</a:t>
            </a:r>
            <a:r>
              <a:rPr lang="ru-RU" sz="1600" b="0" i="0" dirty="0">
                <a:effectLst/>
                <a:latin typeface="Times New Roman" panose="02020603050405020304" pitchFamily="18" charset="0"/>
              </a:rPr>
              <a:t> </a:t>
            </a:r>
            <a:r>
              <a:rPr lang="ru-RU" sz="1600" b="0" i="0" dirty="0" err="1">
                <a:effectLst/>
                <a:latin typeface="Times New Roman" panose="02020603050405020304" pitchFamily="18" charset="0"/>
              </a:rPr>
              <a:t>покладатися</a:t>
            </a:r>
            <a:r>
              <a:rPr lang="ru-RU" sz="1600" b="0" i="0" dirty="0">
                <a:effectLst/>
                <a:latin typeface="Times New Roman" panose="02020603050405020304" pitchFamily="18" charset="0"/>
              </a:rPr>
              <a:t> </a:t>
            </a:r>
            <a:r>
              <a:rPr lang="ru-RU" sz="1600" b="0" i="0" dirty="0" err="1">
                <a:effectLst/>
                <a:latin typeface="Times New Roman" panose="02020603050405020304" pitchFamily="18" charset="0"/>
              </a:rPr>
              <a:t>функції</a:t>
            </a:r>
            <a:r>
              <a:rPr lang="ru-RU" sz="1600" b="0" i="0" dirty="0">
                <a:effectLst/>
                <a:latin typeface="Times New Roman" panose="02020603050405020304" pitchFamily="18" charset="0"/>
              </a:rPr>
              <a:t>, не </a:t>
            </a:r>
            <a:r>
              <a:rPr lang="ru-RU" sz="1600" b="0" i="0" dirty="0" err="1">
                <a:effectLst/>
                <a:latin typeface="Times New Roman" panose="02020603050405020304" pitchFamily="18" charset="0"/>
              </a:rPr>
              <a:t>передбачені</a:t>
            </a:r>
            <a:r>
              <a:rPr lang="ru-RU" sz="1600" b="0" i="0" dirty="0">
                <a:effectLst/>
                <a:latin typeface="Times New Roman" panose="02020603050405020304" pitchFamily="18" charset="0"/>
              </a:rPr>
              <a:t> </a:t>
            </a:r>
            <a:r>
              <a:rPr lang="ru-RU" sz="1600" b="0" i="0" dirty="0" err="1">
                <a:effectLst/>
                <a:latin typeface="Times New Roman" panose="02020603050405020304" pitchFamily="18" charset="0"/>
              </a:rPr>
              <a:t>Конституцією</a:t>
            </a:r>
            <a:r>
              <a:rPr lang="ru-RU" sz="1600" b="0" i="0" dirty="0">
                <a:effectLst/>
                <a:latin typeface="Times New Roman" panose="02020603050405020304" pitchFamily="18" charset="0"/>
              </a:rPr>
              <a:t> </a:t>
            </a:r>
            <a:r>
              <a:rPr lang="ru-RU" sz="1600" b="0" i="0" dirty="0" err="1">
                <a:effectLst/>
                <a:latin typeface="Times New Roman" panose="02020603050405020304" pitchFamily="18" charset="0"/>
              </a:rPr>
              <a:t>України</a:t>
            </a:r>
            <a:r>
              <a:rPr lang="ru-RU" sz="1600" b="0" i="0" dirty="0">
                <a:effectLst/>
                <a:latin typeface="Times New Roman" panose="02020603050405020304" pitchFamily="18" charset="0"/>
              </a:rPr>
              <a:t>.</a:t>
            </a:r>
            <a:endParaRPr lang="uk-UA" sz="1600" b="0" i="0" dirty="0">
              <a:effectLst/>
              <a:latin typeface="Times New Roman" panose="02020603050405020304" pitchFamily="18" charset="0"/>
            </a:endParaRPr>
          </a:p>
          <a:p>
            <a:pPr marL="0" indent="0" algn="just">
              <a:buNone/>
            </a:pPr>
            <a:endParaRPr lang="uk-UA" dirty="0"/>
          </a:p>
        </p:txBody>
      </p:sp>
    </p:spTree>
    <p:extLst>
      <p:ext uri="{BB962C8B-B14F-4D97-AF65-F5344CB8AC3E}">
        <p14:creationId xmlns:p14="http://schemas.microsoft.com/office/powerpoint/2010/main" val="3601552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02D065-D949-4CC9-AD4E-3609B0BB5BF5}"/>
              </a:ext>
            </a:extLst>
          </p:cNvPr>
          <p:cNvSpPr>
            <a:spLocks noGrp="1"/>
          </p:cNvSpPr>
          <p:nvPr>
            <p:ph type="title"/>
          </p:nvPr>
        </p:nvSpPr>
        <p:spPr>
          <a:xfrm>
            <a:off x="513842" y="124692"/>
            <a:ext cx="10515600" cy="340931"/>
          </a:xfrm>
        </p:spPr>
        <p:txBody>
          <a:bodyPr>
            <a:normAutofit fontScale="90000"/>
          </a:bodyPr>
          <a:lstStyle/>
          <a:p>
            <a:pPr algn="ctr"/>
            <a:r>
              <a:rPr lang="uk-UA" sz="2000" b="1" dirty="0">
                <a:solidFill>
                  <a:schemeClr val="accent1"/>
                </a:solidFill>
                <a:latin typeface="Bookman Old Style" panose="02050604050505020204" pitchFamily="18" charset="0"/>
              </a:rPr>
              <a:t>ОФІС ГЕНЕРАЛЬНОГО ПРОКУРОРА (ОГП)</a:t>
            </a:r>
          </a:p>
        </p:txBody>
      </p:sp>
      <p:sp>
        <p:nvSpPr>
          <p:cNvPr id="3" name="Місце для вмісту 2">
            <a:extLst>
              <a:ext uri="{FF2B5EF4-FFF2-40B4-BE49-F238E27FC236}">
                <a16:creationId xmlns:a16="http://schemas.microsoft.com/office/drawing/2014/main" id="{DED86E8D-A2E9-4D17-A0CB-913F63B5285F}"/>
              </a:ext>
            </a:extLst>
          </p:cNvPr>
          <p:cNvSpPr>
            <a:spLocks noGrp="1"/>
          </p:cNvSpPr>
          <p:nvPr>
            <p:ph idx="1"/>
          </p:nvPr>
        </p:nvSpPr>
        <p:spPr>
          <a:xfrm>
            <a:off x="459827" y="465623"/>
            <a:ext cx="11469413" cy="2891848"/>
          </a:xfrm>
        </p:spPr>
        <p:txBody>
          <a:bodyPr>
            <a:normAutofit/>
          </a:bodyPr>
          <a:lstStyle/>
          <a:p>
            <a:pPr marL="0" indent="0" algn="just">
              <a:buNone/>
            </a:pPr>
            <a:r>
              <a:rPr lang="uk-UA" sz="1900" b="1" i="0" dirty="0">
                <a:solidFill>
                  <a:schemeClr val="accent1"/>
                </a:solidFill>
                <a:effectLst/>
                <a:latin typeface="Times New Roman" panose="02020603050405020304" pitchFamily="18" charset="0"/>
              </a:rPr>
              <a:t>Офіс Генерального прокурора </a:t>
            </a:r>
          </a:p>
          <a:p>
            <a:pPr marL="0" indent="0" algn="just">
              <a:buNone/>
            </a:pPr>
            <a:r>
              <a:rPr lang="uk-UA" sz="1700" b="1" i="1" dirty="0">
                <a:solidFill>
                  <a:schemeClr val="accent4"/>
                </a:solidFill>
                <a:effectLst/>
                <a:latin typeface="Times New Roman" panose="02020603050405020304" pitchFamily="18" charset="0"/>
              </a:rPr>
              <a:t>(згідно статті 8 Закону України «Про прокуратуру»):</a:t>
            </a:r>
          </a:p>
          <a:p>
            <a:pPr algn="just">
              <a:spcBef>
                <a:spcPts val="600"/>
              </a:spcBef>
            </a:pPr>
            <a:r>
              <a:rPr lang="uk-UA" sz="1700" b="0" i="0" dirty="0">
                <a:solidFill>
                  <a:srgbClr val="333333"/>
                </a:solidFill>
                <a:effectLst/>
                <a:latin typeface="Times New Roman" panose="02020603050405020304" pitchFamily="18" charset="0"/>
              </a:rPr>
              <a:t>організовує та координує діяльність усіх органів прокуратури,</a:t>
            </a:r>
          </a:p>
          <a:p>
            <a:pPr algn="just">
              <a:spcBef>
                <a:spcPts val="600"/>
              </a:spcBef>
            </a:pPr>
            <a:r>
              <a:rPr lang="uk-UA" sz="1700" b="0" i="0" dirty="0">
                <a:solidFill>
                  <a:srgbClr val="333333"/>
                </a:solidFill>
                <a:effectLst/>
                <a:latin typeface="Times New Roman" panose="02020603050405020304" pitchFamily="18" charset="0"/>
              </a:rPr>
              <a:t>забезпечує належне функціонування Єдиного реєстру досудових </a:t>
            </a:r>
          </a:p>
          <a:p>
            <a:pPr marL="0" indent="0" algn="just">
              <a:spcBef>
                <a:spcPts val="600"/>
              </a:spcBef>
              <a:buNone/>
            </a:pPr>
            <a:r>
              <a:rPr lang="uk-UA" sz="1700" b="0" i="0" dirty="0">
                <a:solidFill>
                  <a:srgbClr val="333333"/>
                </a:solidFill>
                <a:effectLst/>
                <a:latin typeface="Times New Roman" panose="02020603050405020304" pitchFamily="18" charset="0"/>
              </a:rPr>
              <a:t>розслідувань та його ведення органами досудового розслідування,</a:t>
            </a:r>
          </a:p>
          <a:p>
            <a:pPr algn="just">
              <a:spcBef>
                <a:spcPts val="600"/>
              </a:spcBef>
            </a:pPr>
            <a:r>
              <a:rPr lang="uk-UA" sz="1700" b="0" i="0" dirty="0">
                <a:solidFill>
                  <a:srgbClr val="333333"/>
                </a:solidFill>
                <a:effectLst/>
                <a:latin typeface="Times New Roman" panose="02020603050405020304" pitchFamily="18" charset="0"/>
              </a:rPr>
              <a:t>визначає єдиний порядок формування звітності про стан кримінальної </a:t>
            </a:r>
          </a:p>
          <a:p>
            <a:pPr marL="0" indent="0" algn="just">
              <a:spcBef>
                <a:spcPts val="600"/>
              </a:spcBef>
              <a:buNone/>
            </a:pPr>
            <a:r>
              <a:rPr lang="uk-UA" sz="1700" b="0" i="0" dirty="0">
                <a:solidFill>
                  <a:srgbClr val="333333"/>
                </a:solidFill>
                <a:effectLst/>
                <a:latin typeface="Times New Roman" panose="02020603050405020304" pitchFamily="18" charset="0"/>
              </a:rPr>
              <a:t>протиправності і роботу прокурора з метою забезпечення ефективного виконання функцій прокуратури,</a:t>
            </a:r>
          </a:p>
          <a:p>
            <a:pPr algn="just">
              <a:spcBef>
                <a:spcPts val="600"/>
              </a:spcBef>
            </a:pPr>
            <a:r>
              <a:rPr lang="uk-UA" sz="1700" b="0" i="0" dirty="0">
                <a:solidFill>
                  <a:srgbClr val="333333"/>
                </a:solidFill>
                <a:effectLst/>
                <a:latin typeface="Times New Roman" panose="02020603050405020304" pitchFamily="18" charset="0"/>
              </a:rPr>
              <a:t>здійснює управління об’єктами державної власності, що належать до сфери управління Офісу Генерального прокурора.</a:t>
            </a:r>
          </a:p>
        </p:txBody>
      </p:sp>
      <p:graphicFrame>
        <p:nvGraphicFramePr>
          <p:cNvPr id="4" name="Таблиця 4">
            <a:extLst>
              <a:ext uri="{FF2B5EF4-FFF2-40B4-BE49-F238E27FC236}">
                <a16:creationId xmlns:a16="http://schemas.microsoft.com/office/drawing/2014/main" id="{9BA6C9F4-2214-43BE-964F-68EE2133B451}"/>
              </a:ext>
            </a:extLst>
          </p:cNvPr>
          <p:cNvGraphicFramePr>
            <a:graphicFrameLocks noGrp="1"/>
          </p:cNvGraphicFramePr>
          <p:nvPr>
            <p:extLst>
              <p:ext uri="{D42A27DB-BD31-4B8C-83A1-F6EECF244321}">
                <p14:modId xmlns:p14="http://schemas.microsoft.com/office/powerpoint/2010/main" val="4119532105"/>
              </p:ext>
            </p:extLst>
          </p:nvPr>
        </p:nvGraphicFramePr>
        <p:xfrm>
          <a:off x="513842" y="4610831"/>
          <a:ext cx="11558751" cy="2042160"/>
        </p:xfrm>
        <a:graphic>
          <a:graphicData uri="http://schemas.openxmlformats.org/drawingml/2006/table">
            <a:tbl>
              <a:tblPr firstRow="1" bandRow="1">
                <a:tableStyleId>{5C22544A-7EE6-4342-B048-85BDC9FD1C3A}</a:tableStyleId>
              </a:tblPr>
              <a:tblGrid>
                <a:gridCol w="11558751">
                  <a:extLst>
                    <a:ext uri="{9D8B030D-6E8A-4147-A177-3AD203B41FA5}">
                      <a16:colId xmlns:a16="http://schemas.microsoft.com/office/drawing/2014/main" val="1397308613"/>
                    </a:ext>
                  </a:extLst>
                </a:gridCol>
              </a:tblGrid>
              <a:tr h="193511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uk-UA" sz="1600" b="0" i="0" dirty="0">
                          <a:solidFill>
                            <a:schemeClr val="tx1"/>
                          </a:solidFill>
                          <a:effectLst/>
                          <a:latin typeface="Times New Roman" panose="02020603050405020304" pitchFamily="18" charset="0"/>
                          <a:cs typeface="Times New Roman" panose="02020603050405020304" pitchFamily="18" charset="0"/>
                        </a:rPr>
                        <a:t>У структурі Офісу Генерального прокурора утворюються Департаменти, управління, відділи, а також Генеральна інспекція. Управління та відділи можуть бути самостійними або входити до складу Департаменту (управління). Положення про самостійні структурні підрозділи Офісу Генерального прокурора затверджуються Генеральним прокурором </a:t>
                      </a:r>
                      <a:r>
                        <a:rPr lang="uk-UA" sz="1600" b="0" i="0" dirty="0">
                          <a:solidFill>
                            <a:schemeClr val="accent1"/>
                          </a:solidFill>
                          <a:effectLst/>
                          <a:latin typeface="Times New Roman" panose="02020603050405020304" pitchFamily="18" charset="0"/>
                          <a:cs typeface="Times New Roman" panose="02020603050405020304" pitchFamily="18" charset="0"/>
                        </a:rPr>
                        <a:t>(</a:t>
                      </a:r>
                      <a:r>
                        <a:rPr lang="uk-UA" sz="1600" b="1" i="1" dirty="0">
                          <a:solidFill>
                            <a:schemeClr val="accent1"/>
                          </a:solidFill>
                          <a:effectLst/>
                          <a:latin typeface="Times New Roman" panose="02020603050405020304" pitchFamily="18" charset="0"/>
                          <a:cs typeface="Times New Roman" panose="02020603050405020304" pitchFamily="18" charset="0"/>
                        </a:rPr>
                        <a:t>офіційний веб-сайт ОГП </a:t>
                      </a:r>
                      <a:r>
                        <a:rPr lang="en-US" sz="1600" b="1" i="1" dirty="0">
                          <a:solidFill>
                            <a:schemeClr val="accent1"/>
                          </a:solidFill>
                          <a:effectLst/>
                          <a:latin typeface="Times New Roman" panose="02020603050405020304" pitchFamily="18" charset="0"/>
                          <a:cs typeface="Times New Roman" panose="02020603050405020304" pitchFamily="18" charset="0"/>
                        </a:rPr>
                        <a:t>(https</a:t>
                      </a:r>
                      <a:r>
                        <a:rPr lang="uk-UA" sz="1600" b="1" i="1" dirty="0">
                          <a:solidFill>
                            <a:schemeClr val="accent1"/>
                          </a:solidFill>
                          <a:effectLst/>
                          <a:latin typeface="Times New Roman" panose="02020603050405020304" pitchFamily="18" charset="0"/>
                          <a:cs typeface="Times New Roman" panose="02020603050405020304" pitchFamily="18" charset="0"/>
                        </a:rPr>
                        <a:t>//</a:t>
                      </a:r>
                      <a:r>
                        <a:rPr lang="en-US" sz="1600" b="1" i="1" dirty="0">
                          <a:solidFill>
                            <a:schemeClr val="accent1"/>
                          </a:solidFill>
                          <a:effectLst/>
                          <a:latin typeface="Times New Roman" panose="02020603050405020304" pitchFamily="18" charset="0"/>
                          <a:cs typeface="Times New Roman" panose="02020603050405020304" pitchFamily="18" charset="0"/>
                        </a:rPr>
                        <a:t>gp.gov</a:t>
                      </a:r>
                      <a:r>
                        <a:rPr lang="uk-UA" sz="1600" b="1" i="1" dirty="0">
                          <a:solidFill>
                            <a:schemeClr val="accent1"/>
                          </a:solidFill>
                          <a:effectLst/>
                          <a:latin typeface="Times New Roman" panose="02020603050405020304" pitchFamily="18" charset="0"/>
                          <a:cs typeface="Times New Roman" panose="02020603050405020304" pitchFamily="18" charset="0"/>
                        </a:rPr>
                        <a:t>.</a:t>
                      </a:r>
                      <a:r>
                        <a:rPr lang="en-US" sz="1600" b="1" i="1" dirty="0" err="1">
                          <a:solidFill>
                            <a:schemeClr val="accent1"/>
                          </a:solidFill>
                          <a:effectLst/>
                          <a:latin typeface="Times New Roman" panose="02020603050405020304" pitchFamily="18" charset="0"/>
                          <a:cs typeface="Times New Roman" panose="02020603050405020304" pitchFamily="18" charset="0"/>
                        </a:rPr>
                        <a:t>ua</a:t>
                      </a:r>
                      <a:r>
                        <a:rPr lang="en-US" sz="1600" b="1" i="1" dirty="0">
                          <a:solidFill>
                            <a:schemeClr val="accent1"/>
                          </a:solidFill>
                          <a:effectLst/>
                          <a:latin typeface="Times New Roman" panose="02020603050405020304" pitchFamily="18" charset="0"/>
                          <a:cs typeface="Times New Roman" panose="02020603050405020304" pitchFamily="18" charset="0"/>
                        </a:rPr>
                        <a:t>)</a:t>
                      </a:r>
                      <a:r>
                        <a:rPr lang="uk-UA" sz="1600" b="1" i="1" dirty="0">
                          <a:solidFill>
                            <a:schemeClr val="accent1"/>
                          </a:solidFill>
                          <a:effectLst/>
                          <a:latin typeface="Times New Roman" panose="02020603050405020304" pitchFamily="18" charset="0"/>
                          <a:cs typeface="Times New Roman" panose="02020603050405020304" pitchFamily="18" charset="0"/>
                        </a:rPr>
                        <a:t> (далі – сайт ОГП): «Працівникам прокуратури» - «КЕРІВНИЦТВО».</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1600" b="1" i="1" dirty="0">
                          <a:solidFill>
                            <a:schemeClr val="tx1"/>
                          </a:solidFill>
                          <a:effectLst/>
                          <a:latin typeface="Times New Roman" panose="02020603050405020304" pitchFamily="18" charset="0"/>
                          <a:cs typeface="Times New Roman" panose="02020603050405020304" pitchFamily="18" charset="0"/>
                        </a:rPr>
                        <a:t>При Офісі Генерального прокурора діє первинна профспілкова організація працівників Офісу Генерального прокурора </a:t>
                      </a:r>
                      <a:r>
                        <a:rPr lang="uk-UA" sz="1600" b="0" i="0" dirty="0">
                          <a:solidFill>
                            <a:schemeClr val="tx1"/>
                          </a:solidFill>
                          <a:effectLst/>
                          <a:latin typeface="Times New Roman" panose="02020603050405020304" pitchFamily="18" charset="0"/>
                          <a:cs typeface="Times New Roman" panose="02020603050405020304" pitchFamily="18" charset="0"/>
                        </a:rPr>
                        <a:t>(</a:t>
                      </a:r>
                      <a:r>
                        <a:rPr lang="uk-UA" sz="1600" b="1" i="1" dirty="0">
                          <a:solidFill>
                            <a:schemeClr val="tx1"/>
                          </a:solidFill>
                          <a:effectLst/>
                          <a:latin typeface="Times New Roman" panose="02020603050405020304" pitchFamily="18" charset="0"/>
                          <a:cs typeface="Times New Roman" panose="02020603050405020304" pitchFamily="18" charset="0"/>
                        </a:rPr>
                        <a:t>сайт ОГП: «Працівникам прокуратури» - «Первинна профспілкова організація працівників Офісу Генерального прокурора» - «Зразки заяв до Профспілкового комітету», а також функціонує дитяча кімната для дітей віком від 6 до 10 років </a:t>
                      </a:r>
                      <a:r>
                        <a:rPr lang="uk-UA" sz="1600" b="0" i="0" dirty="0">
                          <a:solidFill>
                            <a:schemeClr val="tx1"/>
                          </a:solidFill>
                          <a:effectLst/>
                          <a:latin typeface="Times New Roman" panose="02020603050405020304" pitchFamily="18" charset="0"/>
                          <a:cs typeface="Times New Roman" panose="02020603050405020304" pitchFamily="18" charset="0"/>
                        </a:rPr>
                        <a:t>(</a:t>
                      </a:r>
                      <a:r>
                        <a:rPr lang="uk-UA" sz="1600" b="1" i="1" dirty="0">
                          <a:solidFill>
                            <a:schemeClr val="tx1"/>
                          </a:solidFill>
                          <a:effectLst/>
                          <a:latin typeface="Times New Roman" panose="02020603050405020304" pitchFamily="18" charset="0"/>
                          <a:cs typeface="Times New Roman" panose="02020603050405020304" pitchFamily="18" charset="0"/>
                        </a:rPr>
                        <a:t>сайт ОГП: «Працівникам прокуратури» - «Дитяча кімната».</a:t>
                      </a:r>
                    </a:p>
                  </a:txBody>
                  <a:tcPr>
                    <a:solidFill>
                      <a:srgbClr val="FFFF00"/>
                    </a:solidFill>
                  </a:tcPr>
                </a:tc>
                <a:extLst>
                  <a:ext uri="{0D108BD9-81ED-4DB2-BD59-A6C34878D82A}">
                    <a16:rowId xmlns:a16="http://schemas.microsoft.com/office/drawing/2014/main" val="1471992259"/>
                  </a:ext>
                </a:extLst>
              </a:tr>
            </a:tbl>
          </a:graphicData>
        </a:graphic>
      </p:graphicFrame>
      <p:graphicFrame>
        <p:nvGraphicFramePr>
          <p:cNvPr id="5" name="Таблиця 5">
            <a:extLst>
              <a:ext uri="{FF2B5EF4-FFF2-40B4-BE49-F238E27FC236}">
                <a16:creationId xmlns:a16="http://schemas.microsoft.com/office/drawing/2014/main" id="{FFE9A559-DECC-4C80-8BBE-5E5259551DE9}"/>
              </a:ext>
            </a:extLst>
          </p:cNvPr>
          <p:cNvGraphicFramePr>
            <a:graphicFrameLocks noGrp="1"/>
          </p:cNvGraphicFramePr>
          <p:nvPr>
            <p:extLst>
              <p:ext uri="{D42A27DB-BD31-4B8C-83A1-F6EECF244321}">
                <p14:modId xmlns:p14="http://schemas.microsoft.com/office/powerpoint/2010/main" val="1530936073"/>
              </p:ext>
            </p:extLst>
          </p:nvPr>
        </p:nvGraphicFramePr>
        <p:xfrm>
          <a:off x="513842" y="3056351"/>
          <a:ext cx="11558751" cy="1554480"/>
        </p:xfrm>
        <a:graphic>
          <a:graphicData uri="http://schemas.openxmlformats.org/drawingml/2006/table">
            <a:tbl>
              <a:tblPr firstRow="1" bandRow="1">
                <a:tableStyleId>{5C22544A-7EE6-4342-B048-85BDC9FD1C3A}</a:tableStyleId>
              </a:tblPr>
              <a:tblGrid>
                <a:gridCol w="11558751">
                  <a:extLst>
                    <a:ext uri="{9D8B030D-6E8A-4147-A177-3AD203B41FA5}">
                      <a16:colId xmlns:a16="http://schemas.microsoft.com/office/drawing/2014/main" val="3883688126"/>
                    </a:ext>
                  </a:extLst>
                </a:gridCol>
              </a:tblGrid>
              <a:tr h="14905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b="0" i="0" dirty="0">
                          <a:solidFill>
                            <a:srgbClr val="FFFF00"/>
                          </a:solidFill>
                          <a:effectLst/>
                          <a:latin typeface="Times New Roman" panose="02020603050405020304" pitchFamily="18" charset="0"/>
                          <a:cs typeface="Times New Roman" panose="02020603050405020304" pitchFamily="18" charset="0"/>
                        </a:rPr>
                        <a:t>очолює Генеральний прокурор,</a:t>
                      </a:r>
                      <a:r>
                        <a:rPr lang="uk-UA" sz="1600" b="0" i="0" dirty="0">
                          <a:solidFill>
                            <a:srgbClr val="333333"/>
                          </a:solidFill>
                          <a:effectLst/>
                          <a:latin typeface="Times New Roman" panose="02020603050405020304" pitchFamily="18" charset="0"/>
                          <a:cs typeface="Times New Roman" panose="02020603050405020304" pitchFamily="18" charset="0"/>
                        </a:rPr>
                        <a:t> </a:t>
                      </a:r>
                      <a:r>
                        <a:rPr lang="uk-UA" sz="1600" b="0" i="0" dirty="0">
                          <a:solidFill>
                            <a:srgbClr val="FFFF00"/>
                          </a:solidFill>
                          <a:effectLst/>
                          <a:latin typeface="Times New Roman" panose="02020603050405020304" pitchFamily="18" charset="0"/>
                          <a:cs typeface="Times New Roman" panose="02020603050405020304" pitchFamily="18" charset="0"/>
                        </a:rPr>
                        <a:t>який відповідно до частини 2 статті 8 Закону України «Про </a:t>
                      </a:r>
                      <a:r>
                        <a:rPr lang="uk-UA" sz="1600" b="0" i="0" noProof="0" dirty="0">
                          <a:solidFill>
                            <a:srgbClr val="FFFF00"/>
                          </a:solidFill>
                          <a:effectLst/>
                          <a:latin typeface="Times New Roman" panose="02020603050405020304" pitchFamily="18" charset="0"/>
                          <a:cs typeface="Times New Roman" panose="02020603050405020304" pitchFamily="18" charset="0"/>
                        </a:rPr>
                        <a:t>прокуратуру</a:t>
                      </a:r>
                      <a:r>
                        <a:rPr lang="uk-UA" sz="1600" b="0" i="0" dirty="0">
                          <a:solidFill>
                            <a:srgbClr val="FFFF00"/>
                          </a:solidFill>
                          <a:effectLst/>
                          <a:latin typeface="Times New Roman" panose="02020603050405020304" pitchFamily="18" charset="0"/>
                          <a:cs typeface="Times New Roman" panose="02020603050405020304" pitchFamily="18" charset="0"/>
                        </a:rPr>
                        <a:t>» має першого заступника та не більше п’яти заступників, у тому числі заступника Генерального прокурора - керівника Спеціалізованої антикорупційної прокуратури.</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1600" b="0" i="1" dirty="0">
                          <a:solidFill>
                            <a:schemeClr val="accent4"/>
                          </a:solidFill>
                          <a:effectLst/>
                          <a:latin typeface="Times New Roman" panose="02020603050405020304" pitchFamily="18" charset="0"/>
                          <a:cs typeface="Times New Roman" panose="02020603050405020304" pitchFamily="18" charset="0"/>
                        </a:rPr>
                        <a:t>Актуальну інформацію стосовно керівників Офісу Генерального прокурора та здійснюваних ними повноважень відповідно до розподілу обов’язків, установленого наказом Генерального прокурора, Ви можете знайти на офіційному веб-сайті Офісу Генерального прокурора </a:t>
                      </a:r>
                      <a:r>
                        <a:rPr lang="en-US" sz="1600" b="0" i="1" dirty="0">
                          <a:solidFill>
                            <a:schemeClr val="accent4"/>
                          </a:solidFill>
                          <a:effectLst/>
                          <a:latin typeface="Times New Roman" panose="02020603050405020304" pitchFamily="18" charset="0"/>
                          <a:cs typeface="Times New Roman" panose="02020603050405020304" pitchFamily="18" charset="0"/>
                        </a:rPr>
                        <a:t>(https</a:t>
                      </a:r>
                      <a:r>
                        <a:rPr lang="uk-UA" sz="1600" b="0" i="1" dirty="0">
                          <a:solidFill>
                            <a:schemeClr val="accent4"/>
                          </a:solidFill>
                          <a:effectLst/>
                          <a:latin typeface="Times New Roman" panose="02020603050405020304" pitchFamily="18" charset="0"/>
                          <a:cs typeface="Times New Roman" panose="02020603050405020304" pitchFamily="18" charset="0"/>
                        </a:rPr>
                        <a:t>//</a:t>
                      </a:r>
                      <a:r>
                        <a:rPr lang="en-US" sz="1600" b="0" i="1" dirty="0">
                          <a:solidFill>
                            <a:schemeClr val="accent4"/>
                          </a:solidFill>
                          <a:effectLst/>
                          <a:latin typeface="Times New Roman" panose="02020603050405020304" pitchFamily="18" charset="0"/>
                          <a:cs typeface="Times New Roman" panose="02020603050405020304" pitchFamily="18" charset="0"/>
                        </a:rPr>
                        <a:t>gp.gov</a:t>
                      </a:r>
                      <a:r>
                        <a:rPr lang="uk-UA" sz="1600" b="0" i="1" dirty="0">
                          <a:solidFill>
                            <a:schemeClr val="accent4"/>
                          </a:solidFill>
                          <a:effectLst/>
                          <a:latin typeface="Times New Roman" panose="02020603050405020304" pitchFamily="18" charset="0"/>
                          <a:cs typeface="Times New Roman" panose="02020603050405020304" pitchFamily="18" charset="0"/>
                        </a:rPr>
                        <a:t>.</a:t>
                      </a:r>
                      <a:r>
                        <a:rPr lang="en-US" sz="1600" b="0" i="1" dirty="0" err="1">
                          <a:solidFill>
                            <a:schemeClr val="accent4"/>
                          </a:solidFill>
                          <a:effectLst/>
                          <a:latin typeface="Times New Roman" panose="02020603050405020304" pitchFamily="18" charset="0"/>
                          <a:cs typeface="Times New Roman" panose="02020603050405020304" pitchFamily="18" charset="0"/>
                        </a:rPr>
                        <a:t>ua</a:t>
                      </a:r>
                      <a:r>
                        <a:rPr lang="en-US" sz="1600" b="0" i="1" dirty="0">
                          <a:solidFill>
                            <a:schemeClr val="accent4"/>
                          </a:solidFill>
                          <a:effectLst/>
                          <a:latin typeface="Times New Roman" panose="02020603050405020304" pitchFamily="18" charset="0"/>
                          <a:cs typeface="Times New Roman" panose="02020603050405020304" pitchFamily="18" charset="0"/>
                        </a:rPr>
                        <a:t>) </a:t>
                      </a:r>
                      <a:r>
                        <a:rPr lang="uk-UA" sz="1600" b="0" i="1" dirty="0">
                          <a:solidFill>
                            <a:schemeClr val="accent4"/>
                          </a:solidFill>
                          <a:effectLst/>
                          <a:latin typeface="Times New Roman" panose="02020603050405020304" pitchFamily="18" charset="0"/>
                          <a:cs typeface="Times New Roman" panose="02020603050405020304" pitchFamily="18" charset="0"/>
                        </a:rPr>
                        <a:t>у рубриці «КЕРІВНИЦТВО»</a:t>
                      </a:r>
                    </a:p>
                  </a:txBody>
                  <a:tcPr/>
                </a:tc>
                <a:extLst>
                  <a:ext uri="{0D108BD9-81ED-4DB2-BD59-A6C34878D82A}">
                    <a16:rowId xmlns:a16="http://schemas.microsoft.com/office/drawing/2014/main" val="64550489"/>
                  </a:ext>
                </a:extLst>
              </a:tr>
            </a:tbl>
          </a:graphicData>
        </a:graphic>
      </p:graphicFrame>
      <p:pic>
        <p:nvPicPr>
          <p:cNvPr id="2050" name="Picture 2">
            <a:extLst>
              <a:ext uri="{FF2B5EF4-FFF2-40B4-BE49-F238E27FC236}">
                <a16:creationId xmlns:a16="http://schemas.microsoft.com/office/drawing/2014/main" id="{49537000-966F-4C0A-AA3A-797C1D8C6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4317" y="-53263"/>
            <a:ext cx="2746922" cy="1959495"/>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descr="Символіка Офісу Генерального прокурора (прапор Офісу Генерального прокурора)">
            <a:extLst>
              <a:ext uri="{FF2B5EF4-FFF2-40B4-BE49-F238E27FC236}">
                <a16:creationId xmlns:a16="http://schemas.microsoft.com/office/drawing/2014/main" id="{BBB74F0A-0D18-4913-9234-758350283BFD}"/>
              </a:ext>
            </a:extLst>
          </p:cNvPr>
          <p:cNvPicPr>
            <a:picLocks noChangeAspect="1"/>
          </p:cNvPicPr>
          <p:nvPr/>
        </p:nvPicPr>
        <p:blipFill>
          <a:blip r:embed="rId4"/>
          <a:stretch>
            <a:fillRect/>
          </a:stretch>
        </p:blipFill>
        <p:spPr>
          <a:xfrm>
            <a:off x="7991105" y="1807165"/>
            <a:ext cx="3822523" cy="713294"/>
          </a:xfrm>
          <a:prstGeom prst="rect">
            <a:avLst/>
          </a:prstGeom>
        </p:spPr>
      </p:pic>
    </p:spTree>
    <p:extLst>
      <p:ext uri="{BB962C8B-B14F-4D97-AF65-F5344CB8AC3E}">
        <p14:creationId xmlns:p14="http://schemas.microsoft.com/office/powerpoint/2010/main" val="341747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ADFE52-1D9F-49B7-8415-F517DA44D9EC}"/>
              </a:ext>
            </a:extLst>
          </p:cNvPr>
          <p:cNvSpPr>
            <a:spLocks noGrp="1"/>
          </p:cNvSpPr>
          <p:nvPr>
            <p:ph type="title"/>
          </p:nvPr>
        </p:nvSpPr>
        <p:spPr>
          <a:xfrm>
            <a:off x="838200" y="365125"/>
            <a:ext cx="10805932" cy="1162733"/>
          </a:xfrm>
        </p:spPr>
        <p:txBody>
          <a:bodyPr>
            <a:normAutofit/>
          </a:bodyPr>
          <a:lstStyle/>
          <a:p>
            <a:pPr indent="285750">
              <a:spcAft>
                <a:spcPts val="750"/>
              </a:spcAft>
            </a:pPr>
            <a:r>
              <a:rPr lang="uk-UA" sz="1800" b="1" dirty="0">
                <a:solidFill>
                  <a:srgbClr val="2F5597"/>
                </a:solidFill>
                <a:effectLst/>
                <a:latin typeface="Times New Roman" panose="02020603050405020304" pitchFamily="18" charset="0"/>
                <a:ea typeface="Times New Roman" panose="02020603050405020304" pitchFamily="18" charset="0"/>
              </a:rPr>
              <a:t>ПОВНОВАЖЕННЯ ГЕНЕРАЛЬНОГО ПРОКУРОРА </a:t>
            </a:r>
            <a:r>
              <a:rPr lang="ru-RU" sz="1400" i="1" dirty="0">
                <a:solidFill>
                  <a:srgbClr val="333333"/>
                </a:solidFill>
                <a:effectLst/>
                <a:latin typeface="Times New Roman" panose="02020603050405020304" pitchFamily="18" charset="0"/>
                <a:ea typeface="Times New Roman" panose="02020603050405020304" pitchFamily="18" charset="0"/>
              </a:rPr>
              <a:t>(</a:t>
            </a:r>
            <a:r>
              <a:rPr lang="uk-UA" sz="1400" i="1" dirty="0">
                <a:solidFill>
                  <a:srgbClr val="333333"/>
                </a:solidFill>
                <a:effectLst/>
                <a:latin typeface="Times New Roman" panose="02020603050405020304" pitchFamily="18" charset="0"/>
                <a:ea typeface="Times New Roman" panose="02020603050405020304" pitchFamily="18" charset="0"/>
              </a:rPr>
              <a:t>згідно статті 9 Закону України «Про прокуратуру»)</a:t>
            </a:r>
            <a:br>
              <a:rPr lang="uk-UA" sz="1400" i="1" dirty="0">
                <a:solidFill>
                  <a:srgbClr val="333333"/>
                </a:solidFill>
                <a:effectLst/>
                <a:latin typeface="Times New Roman" panose="02020603050405020304" pitchFamily="18" charset="0"/>
                <a:ea typeface="Times New Roman" panose="02020603050405020304" pitchFamily="18" charset="0"/>
              </a:rPr>
            </a:br>
            <a:br>
              <a:rPr lang="uk-UA" sz="1800" dirty="0">
                <a:effectLst/>
                <a:latin typeface="Times New Roman" panose="02020603050405020304" pitchFamily="18" charset="0"/>
                <a:ea typeface="Times New Roman" panose="02020603050405020304" pitchFamily="18" charset="0"/>
              </a:rPr>
            </a:br>
            <a:r>
              <a:rPr lang="uk-UA" sz="1800" dirty="0">
                <a:solidFill>
                  <a:srgbClr val="333333"/>
                </a:solidFill>
                <a:effectLst/>
                <a:latin typeface="Times New Roman" panose="02020603050405020304" pitchFamily="18" charset="0"/>
                <a:ea typeface="Times New Roman" panose="02020603050405020304" pitchFamily="18" charset="0"/>
              </a:rPr>
              <a:t>1. Генеральний прокурор:</a:t>
            </a:r>
            <a:endParaRPr lang="uk-UA" dirty="0"/>
          </a:p>
        </p:txBody>
      </p:sp>
      <p:graphicFrame>
        <p:nvGraphicFramePr>
          <p:cNvPr id="11" name="Місце для вмісту 10">
            <a:extLst>
              <a:ext uri="{FF2B5EF4-FFF2-40B4-BE49-F238E27FC236}">
                <a16:creationId xmlns:a16="http://schemas.microsoft.com/office/drawing/2014/main" id="{BDBFC43C-24B0-47DD-B7A0-4DA0BDD012DB}"/>
              </a:ext>
            </a:extLst>
          </p:cNvPr>
          <p:cNvGraphicFramePr>
            <a:graphicFrameLocks noGrp="1"/>
          </p:cNvGraphicFramePr>
          <p:nvPr>
            <p:ph idx="1"/>
            <p:extLst>
              <p:ext uri="{D42A27DB-BD31-4B8C-83A1-F6EECF244321}">
                <p14:modId xmlns:p14="http://schemas.microsoft.com/office/powerpoint/2010/main" val="1658939888"/>
              </p:ext>
            </p:extLst>
          </p:nvPr>
        </p:nvGraphicFramePr>
        <p:xfrm>
          <a:off x="838200" y="1527858"/>
          <a:ext cx="10805932" cy="5173885"/>
        </p:xfrm>
        <a:graphic>
          <a:graphicData uri="http://schemas.openxmlformats.org/drawingml/2006/table">
            <a:tbl>
              <a:tblPr firstRow="1" firstCol="1" bandRow="1">
                <a:tableStyleId>{5C22544A-7EE6-4342-B048-85BDC9FD1C3A}</a:tableStyleId>
              </a:tblPr>
              <a:tblGrid>
                <a:gridCol w="5049607">
                  <a:extLst>
                    <a:ext uri="{9D8B030D-6E8A-4147-A177-3AD203B41FA5}">
                      <a16:colId xmlns:a16="http://schemas.microsoft.com/office/drawing/2014/main" val="989031434"/>
                    </a:ext>
                  </a:extLst>
                </a:gridCol>
                <a:gridCol w="5756325">
                  <a:extLst>
                    <a:ext uri="{9D8B030D-6E8A-4147-A177-3AD203B41FA5}">
                      <a16:colId xmlns:a16="http://schemas.microsoft.com/office/drawing/2014/main" val="3435176799"/>
                    </a:ext>
                  </a:extLst>
                </a:gridCol>
              </a:tblGrid>
              <a:tr h="692931">
                <a:tc>
                  <a:txBody>
                    <a:bodyPr/>
                    <a:lstStyle/>
                    <a:p>
                      <a:pPr indent="285750" algn="just">
                        <a:spcAft>
                          <a:spcPts val="750"/>
                        </a:spcAft>
                      </a:pPr>
                      <a:r>
                        <a:rPr lang="uk-UA" sz="1000" dirty="0">
                          <a:solidFill>
                            <a:schemeClr val="tx1"/>
                          </a:solidFill>
                          <a:effectLst/>
                        </a:rPr>
                        <a:t>1) представляє прокуратуру у зносинах з органами державної влади, іншими державними органами, органами місцевого самоврядування, особами, підприємствами, установами та організаціями, а також прокуратурами інших держав та міжнародними організаціями;</a:t>
                      </a:r>
                      <a:endParaRPr lang="uk-UA" sz="1200" dirty="0">
                        <a:solidFill>
                          <a:schemeClr val="tx1"/>
                        </a:solidFill>
                        <a:effectLst/>
                        <a:latin typeface="Times New Roman" panose="02020603050405020304" pitchFamily="18" charset="0"/>
                        <a:ea typeface="Times New Roman" panose="02020603050405020304" pitchFamily="18" charset="0"/>
                        <a:cs typeface="Calibri" panose="020F0502020204030204" pitchFamily="34" charset="0"/>
                      </a:endParaRPr>
                    </a:p>
                  </a:txBody>
                  <a:tcPr marL="68580" marR="68580" marT="0" marB="0">
                    <a:solidFill>
                      <a:schemeClr val="accent1">
                        <a:lumMod val="20000"/>
                        <a:lumOff val="80000"/>
                      </a:schemeClr>
                    </a:solidFill>
                  </a:tcPr>
                </a:tc>
                <a:tc>
                  <a:txBody>
                    <a:bodyPr/>
                    <a:lstStyle/>
                    <a:p>
                      <a:pPr indent="285750" algn="just">
                        <a:spcAft>
                          <a:spcPts val="750"/>
                        </a:spcAft>
                      </a:pPr>
                      <a:r>
                        <a:rPr lang="uk-UA" sz="1000">
                          <a:solidFill>
                            <a:schemeClr val="tx1"/>
                          </a:solidFill>
                          <a:effectLst/>
                        </a:rPr>
                        <a:t>2) організовує діяльність органів прокуратури України, у тому числі визначає межі повноважень Офісу Генерального прокурора, обласних та окружних прокуратур у частині виконання конституційних функцій;</a:t>
                      </a:r>
                      <a:endParaRPr lang="uk-UA" sz="1200">
                        <a:solidFill>
                          <a:schemeClr val="tx1"/>
                        </a:solidFill>
                        <a:effectLst/>
                        <a:latin typeface="Times New Roman" panose="02020603050405020304" pitchFamily="18" charset="0"/>
                        <a:ea typeface="Times New Roman" panose="02020603050405020304" pitchFamily="18" charset="0"/>
                        <a:cs typeface="Calibri" panose="020F050202020403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773346833"/>
                  </a:ext>
                </a:extLst>
              </a:tr>
              <a:tr h="866164">
                <a:tc>
                  <a:txBody>
                    <a:bodyPr/>
                    <a:lstStyle/>
                    <a:p>
                      <a:pPr indent="285750" algn="just">
                        <a:spcAft>
                          <a:spcPts val="750"/>
                        </a:spcAft>
                      </a:pPr>
                      <a:r>
                        <a:rPr lang="uk-UA" sz="1000" dirty="0">
                          <a:solidFill>
                            <a:schemeClr val="tx1"/>
                          </a:solidFill>
                          <a:effectLst/>
                        </a:rPr>
                        <a:t>3) призначає прокурорів на адміністративні посади та звільняє їх з адміністративних посад у випадках та порядку, встановлених цим Законом;</a:t>
                      </a:r>
                      <a:endParaRPr lang="uk-UA" sz="1200" dirty="0">
                        <a:solidFill>
                          <a:schemeClr val="tx1"/>
                        </a:solidFill>
                        <a:effectLst/>
                        <a:latin typeface="Times New Roman" panose="02020603050405020304" pitchFamily="18" charset="0"/>
                        <a:ea typeface="Times New Roman" panose="02020603050405020304" pitchFamily="18" charset="0"/>
                        <a:cs typeface="Calibri" panose="020F0502020204030204" pitchFamily="34" charset="0"/>
                      </a:endParaRPr>
                    </a:p>
                  </a:txBody>
                  <a:tcPr marL="68580" marR="68580" marT="0" marB="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4) у встановленому порядку на підставі рішення відповідного органу про притягнення до дисциплінарної відповідальності прокурора приймає рішення про застосування до прокурора Офісу Генерального прокурора, прокурора обласної прокуратури дисциплінарного стягнення або про неможливість подальшого перебування такої особи на посаді прокурора;</a:t>
                      </a:r>
                      <a:endParaRPr lang="uk-UA" sz="1200" b="1" dirty="0">
                        <a:solidFill>
                          <a:schemeClr val="tx1"/>
                        </a:solidFill>
                        <a:effectLst/>
                        <a:latin typeface="Times New Roman" panose="02020603050405020304" pitchFamily="18" charset="0"/>
                        <a:ea typeface="Times New Roman" panose="02020603050405020304" pitchFamily="18" charset="0"/>
                        <a:cs typeface="Calibri" panose="020F050202020403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809720506"/>
                  </a:ext>
                </a:extLst>
              </a:tr>
              <a:tr h="900811">
                <a:tc>
                  <a:txBody>
                    <a:bodyPr/>
                    <a:lstStyle/>
                    <a:p>
                      <a:pPr indent="285750" algn="just">
                        <a:spcAft>
                          <a:spcPts val="750"/>
                        </a:spcAft>
                      </a:pPr>
                      <a:r>
                        <a:rPr lang="uk-UA" sz="1000" dirty="0">
                          <a:solidFill>
                            <a:schemeClr val="tx1"/>
                          </a:solidFill>
                          <a:effectLst/>
                        </a:rPr>
                        <a:t>5) призначає на посади та звільняє з посад прокурорів Офісу Генерального прокурора у випадках та порядку, встановлених цим Законом;</a:t>
                      </a:r>
                      <a:endParaRPr lang="uk-UA" sz="1200" dirty="0">
                        <a:solidFill>
                          <a:schemeClr val="tx1"/>
                        </a:solidFill>
                        <a:effectLst/>
                        <a:latin typeface="Times New Roman" panose="02020603050405020304" pitchFamily="18" charset="0"/>
                        <a:ea typeface="Times New Roman" panose="02020603050405020304" pitchFamily="18" charset="0"/>
                        <a:cs typeface="Calibri" panose="020F0502020204030204" pitchFamily="34" charset="0"/>
                      </a:endParaRPr>
                    </a:p>
                  </a:txBody>
                  <a:tcPr marL="68580" marR="68580" marT="0" marB="0">
                    <a:solidFill>
                      <a:schemeClr val="accent1">
                        <a:lumMod val="20000"/>
                        <a:lumOff val="80000"/>
                      </a:schemeClr>
                    </a:solidFill>
                  </a:tcPr>
                </a:tc>
                <a:tc>
                  <a:txBody>
                    <a:bodyPr/>
                    <a:lstStyle/>
                    <a:p>
                      <a:r>
                        <a:rPr lang="uk-UA" sz="1000" b="1" dirty="0">
                          <a:solidFill>
                            <a:schemeClr val="tx1"/>
                          </a:solidFill>
                          <a:effectLst/>
                        </a:rPr>
                        <a:t>6) {Дію пункту 6 частини першої статті 9 </a:t>
                      </a:r>
                      <a:r>
                        <a:rPr lang="uk-UA" sz="1000" b="1" dirty="0" err="1">
                          <a:solidFill>
                            <a:schemeClr val="tx1"/>
                          </a:solidFill>
                          <a:effectLst/>
                        </a:rPr>
                        <a:t>зупинено</a:t>
                      </a:r>
                      <a:r>
                        <a:rPr lang="uk-UA" sz="1000" b="1" dirty="0">
                          <a:solidFill>
                            <a:schemeClr val="tx1"/>
                          </a:solidFill>
                          <a:effectLst/>
                        </a:rPr>
                        <a:t> до 1 вересня 2021 року - див. </a:t>
                      </a:r>
                      <a:r>
                        <a:rPr lang="uk-UA" sz="1000" b="1" u="none" strike="noStrike" dirty="0">
                          <a:solidFill>
                            <a:schemeClr val="tx1"/>
                          </a:solidFill>
                          <a:effectLst/>
                          <a:hlinkClick r:id="rId2">
                            <a:extLst>
                              <a:ext uri="{A12FA001-AC4F-418D-AE19-62706E023703}">
                                <ahyp:hlinkClr xmlns:ahyp="http://schemas.microsoft.com/office/drawing/2018/hyperlinkcolor" val="tx"/>
                              </a:ext>
                            </a:extLst>
                          </a:hlinkClick>
                        </a:rPr>
                        <a:t>абзац четвертий пункту 2</a:t>
                      </a:r>
                      <a:r>
                        <a:rPr lang="uk-UA" sz="1000" b="1" dirty="0">
                          <a:solidFill>
                            <a:schemeClr val="tx1"/>
                          </a:solidFill>
                          <a:effectLst/>
                        </a:rPr>
                        <a:t> розділу II Закону № 113-IX від 19.09.2019} у десятиденний строк із дня вивільнення посади повідомляє відповідний орган, що здійснює дисциплінарне провадження, про наявність вакантної або тимчасово вакантної посади в Офісі Генерального прокурора;</a:t>
                      </a:r>
                      <a:r>
                        <a:rPr lang="uk-UA" sz="1200" b="1" dirty="0">
                          <a:solidFill>
                            <a:schemeClr val="tx1"/>
                          </a:solidFill>
                          <a:effectLst/>
                        </a:rPr>
                        <a:t> </a:t>
                      </a:r>
                      <a:endParaRPr lang="uk-UA" b="1" dirty="0">
                        <a:solidFill>
                          <a:schemeClr val="tx1"/>
                        </a:solidFill>
                      </a:endParaRPr>
                    </a:p>
                  </a:txBody>
                  <a:tcPr marL="68580" marR="68580" marT="0" marB="0">
                    <a:solidFill>
                      <a:schemeClr val="accent1">
                        <a:lumMod val="20000"/>
                        <a:lumOff val="80000"/>
                      </a:schemeClr>
                    </a:solidFill>
                  </a:tcPr>
                </a:tc>
                <a:extLst>
                  <a:ext uri="{0D108BD9-81ED-4DB2-BD59-A6C34878D82A}">
                    <a16:rowId xmlns:a16="http://schemas.microsoft.com/office/drawing/2014/main" val="1361711190"/>
                  </a:ext>
                </a:extLst>
              </a:tr>
              <a:tr h="450405">
                <a:tc>
                  <a:txBody>
                    <a:bodyPr/>
                    <a:lstStyle/>
                    <a:p>
                      <a:pPr indent="285750" algn="just">
                        <a:spcAft>
                          <a:spcPts val="750"/>
                        </a:spcAft>
                      </a:pPr>
                      <a:r>
                        <a:rPr lang="uk-UA" sz="1000" dirty="0">
                          <a:solidFill>
                            <a:schemeClr val="tx1"/>
                          </a:solidFill>
                          <a:effectLst/>
                        </a:rPr>
                        <a:t>6</a:t>
                      </a:r>
                      <a:r>
                        <a:rPr lang="uk-UA" sz="1000" baseline="30000" dirty="0">
                          <a:solidFill>
                            <a:schemeClr val="tx1"/>
                          </a:solidFill>
                          <a:effectLst/>
                        </a:rPr>
                        <a:t>-1</a:t>
                      </a:r>
                      <a:r>
                        <a:rPr lang="uk-UA" sz="1000" dirty="0">
                          <a:solidFill>
                            <a:schemeClr val="tx1"/>
                          </a:solidFill>
                          <a:effectLst/>
                        </a:rPr>
                        <a:t>) здійснює розподіл обов’язків між першим заступником та заступниками Генерального прокурора;</a:t>
                      </a:r>
                      <a:endParaRPr lang="uk-UA" sz="1200"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7) затверджує акти з питань щодо внутрішньої організації діяльності органів прокуратури, у тому числі щодо електронного документообігу;</a:t>
                      </a:r>
                      <a:endParaRPr lang="uk-UA" sz="1200" b="1"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extLst>
                  <a:ext uri="{0D108BD9-81ED-4DB2-BD59-A6C34878D82A}">
                    <a16:rowId xmlns:a16="http://schemas.microsoft.com/office/drawing/2014/main" val="1858911038"/>
                  </a:ext>
                </a:extLst>
              </a:tr>
              <a:tr h="450405">
                <a:tc>
                  <a:txBody>
                    <a:bodyPr/>
                    <a:lstStyle/>
                    <a:p>
                      <a:pPr indent="285750" algn="just">
                        <a:spcAft>
                          <a:spcPts val="750"/>
                        </a:spcAft>
                      </a:pPr>
                      <a:r>
                        <a:rPr lang="uk-UA" sz="1000" dirty="0">
                          <a:solidFill>
                            <a:schemeClr val="tx1"/>
                          </a:solidFill>
                          <a:effectLst/>
                        </a:rPr>
                        <a:t>7</a:t>
                      </a:r>
                      <a:r>
                        <a:rPr lang="uk-UA" sz="1000" baseline="30000" dirty="0">
                          <a:solidFill>
                            <a:schemeClr val="tx1"/>
                          </a:solidFill>
                          <a:effectLst/>
                        </a:rPr>
                        <a:t>-1</a:t>
                      </a:r>
                      <a:r>
                        <a:rPr lang="uk-UA" sz="1000" dirty="0">
                          <a:solidFill>
                            <a:schemeClr val="tx1"/>
                          </a:solidFill>
                          <a:effectLst/>
                        </a:rPr>
                        <a:t>) затверджує стратегію розвитку прокуратури;</a:t>
                      </a:r>
                      <a:endParaRPr lang="uk-UA" sz="1200"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7</a:t>
                      </a:r>
                      <a:r>
                        <a:rPr lang="uk-UA" sz="1000" b="1" baseline="30000" dirty="0">
                          <a:solidFill>
                            <a:schemeClr val="tx1"/>
                          </a:solidFill>
                          <a:effectLst/>
                        </a:rPr>
                        <a:t>-2</a:t>
                      </a:r>
                      <a:r>
                        <a:rPr lang="uk-UA" sz="1000" b="1" dirty="0">
                          <a:solidFill>
                            <a:schemeClr val="tx1"/>
                          </a:solidFill>
                          <a:effectLst/>
                        </a:rPr>
                        <a:t>) затверджує положення про систему індивідуального оцінювання якості роботи прокурорів та систему оцінювання якості роботи прокурорів;</a:t>
                      </a:r>
                      <a:endParaRPr lang="uk-UA" sz="1200" b="1"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extLst>
                  <a:ext uri="{0D108BD9-81ED-4DB2-BD59-A6C34878D82A}">
                    <a16:rowId xmlns:a16="http://schemas.microsoft.com/office/drawing/2014/main" val="3443086422"/>
                  </a:ext>
                </a:extLst>
              </a:tr>
              <a:tr h="450405">
                <a:tc>
                  <a:txBody>
                    <a:bodyPr/>
                    <a:lstStyle/>
                    <a:p>
                      <a:pPr indent="285750" algn="just">
                        <a:spcAft>
                          <a:spcPts val="750"/>
                        </a:spcAft>
                      </a:pPr>
                      <a:r>
                        <a:rPr lang="uk-UA" sz="1000" dirty="0">
                          <a:solidFill>
                            <a:schemeClr val="tx1"/>
                          </a:solidFill>
                          <a:effectLst/>
                        </a:rPr>
                        <a:t>7</a:t>
                      </a:r>
                      <a:r>
                        <a:rPr lang="uk-UA" sz="1000" baseline="30000" dirty="0">
                          <a:solidFill>
                            <a:schemeClr val="tx1"/>
                          </a:solidFill>
                          <a:effectLst/>
                        </a:rPr>
                        <a:t>-3</a:t>
                      </a:r>
                      <a:r>
                        <a:rPr lang="uk-UA" sz="1000" dirty="0">
                          <a:solidFill>
                            <a:schemeClr val="tx1"/>
                          </a:solidFill>
                          <a:effectLst/>
                        </a:rPr>
                        <a:t>) затверджує порядок вимірювання та регулювання навантаження на прокурорів;</a:t>
                      </a:r>
                      <a:endParaRPr lang="uk-UA" sz="1200"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8) забезпечує виконання вимог щодо підвищення кваліфікації прокурорів Офісу Генерального прокурора;</a:t>
                      </a:r>
                      <a:endParaRPr lang="uk-UA" sz="1200" b="1"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extLst>
                  <a:ext uri="{0D108BD9-81ED-4DB2-BD59-A6C34878D82A}">
                    <a16:rowId xmlns:a16="http://schemas.microsoft.com/office/drawing/2014/main" val="3830474075"/>
                  </a:ext>
                </a:extLst>
              </a:tr>
              <a:tr h="623638">
                <a:tc>
                  <a:txBody>
                    <a:bodyPr/>
                    <a:lstStyle/>
                    <a:p>
                      <a:pPr indent="285750" algn="just">
                        <a:spcAft>
                          <a:spcPts val="750"/>
                        </a:spcAft>
                      </a:pPr>
                      <a:r>
                        <a:rPr lang="uk-UA" sz="1000" dirty="0">
                          <a:solidFill>
                            <a:schemeClr val="tx1"/>
                          </a:solidFill>
                          <a:effectLst/>
                        </a:rPr>
                        <a:t>9) затверджує загальні методичні рекомендації для прокурорів з метою забезпечення однакового застосування норм законодавства України під час здійснення прокурорської діяльності;</a:t>
                      </a:r>
                      <a:endParaRPr lang="uk-UA" sz="1200"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9</a:t>
                      </a:r>
                      <a:r>
                        <a:rPr lang="uk-UA" sz="1000" b="1" baseline="30000" dirty="0">
                          <a:solidFill>
                            <a:schemeClr val="tx1"/>
                          </a:solidFill>
                          <a:effectLst/>
                        </a:rPr>
                        <a:t>-1</a:t>
                      </a:r>
                      <a:r>
                        <a:rPr lang="uk-UA" sz="1000" b="1" dirty="0">
                          <a:solidFill>
                            <a:schemeClr val="tx1"/>
                          </a:solidFill>
                          <a:effectLst/>
                        </a:rPr>
                        <a:t>) за поданням Генеральної інспекції направляє матеріали до Державного бюро розслідувань;</a:t>
                      </a:r>
                      <a:endParaRPr lang="uk-UA" sz="1200" b="1"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extLst>
                  <a:ext uri="{0D108BD9-81ED-4DB2-BD59-A6C34878D82A}">
                    <a16:rowId xmlns:a16="http://schemas.microsoft.com/office/drawing/2014/main" val="1197001858"/>
                  </a:ext>
                </a:extLst>
              </a:tr>
              <a:tr h="739126">
                <a:tc>
                  <a:txBody>
                    <a:bodyPr/>
                    <a:lstStyle/>
                    <a:p>
                      <a:pPr indent="285750" algn="just">
                        <a:spcAft>
                          <a:spcPts val="750"/>
                        </a:spcAft>
                      </a:pPr>
                      <a:r>
                        <a:rPr lang="uk-UA" sz="1000" dirty="0">
                          <a:solidFill>
                            <a:schemeClr val="tx1"/>
                          </a:solidFill>
                          <a:effectLst/>
                        </a:rPr>
                        <a:t>9</a:t>
                      </a:r>
                      <a:r>
                        <a:rPr lang="uk-UA" sz="1000" baseline="30000" dirty="0">
                          <a:solidFill>
                            <a:schemeClr val="tx1"/>
                          </a:solidFill>
                          <a:effectLst/>
                        </a:rPr>
                        <a:t>-2</a:t>
                      </a:r>
                      <a:r>
                        <a:rPr lang="uk-UA" sz="1000" dirty="0">
                          <a:solidFill>
                            <a:schemeClr val="tx1"/>
                          </a:solidFill>
                          <a:effectLst/>
                        </a:rPr>
                        <a:t>) визначає порядок розгляду звернень щодо неналежного виконання прокурором, який обіймає адміністративну посаду, посадових обов’язків, встановлених для відповідної адміністративної посади;</a:t>
                      </a:r>
                      <a:endParaRPr lang="uk-UA" sz="1200"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tc>
                  <a:txBody>
                    <a:bodyPr/>
                    <a:lstStyle/>
                    <a:p>
                      <a:pPr indent="285750" algn="just">
                        <a:spcAft>
                          <a:spcPts val="750"/>
                        </a:spcAft>
                      </a:pPr>
                      <a:r>
                        <a:rPr lang="uk-UA" sz="1000" b="1" dirty="0">
                          <a:solidFill>
                            <a:schemeClr val="tx1"/>
                          </a:solidFill>
                          <a:effectLst/>
                        </a:rPr>
                        <a:t>10) виконує інші повноваження, передбачені Законом України «Про прокуратуру» та іншими законами України.</a:t>
                      </a:r>
                      <a:endParaRPr lang="uk-UA" sz="1200" b="1" dirty="0">
                        <a:solidFill>
                          <a:schemeClr val="tx1"/>
                        </a:solidFill>
                        <a:effectLst/>
                      </a:endParaRPr>
                    </a:p>
                    <a:p>
                      <a:pPr indent="285750" algn="just">
                        <a:spcAft>
                          <a:spcPts val="750"/>
                        </a:spcAft>
                      </a:pPr>
                      <a:r>
                        <a:rPr lang="uk-UA" sz="1000" b="1" dirty="0">
                          <a:solidFill>
                            <a:schemeClr val="tx1"/>
                          </a:solidFill>
                          <a:effectLst/>
                        </a:rPr>
                        <a:t> </a:t>
                      </a:r>
                      <a:endParaRPr lang="uk-UA" sz="1200" b="1" dirty="0">
                        <a:solidFill>
                          <a:schemeClr val="tx1"/>
                        </a:solidFill>
                        <a:effectLst/>
                        <a:latin typeface="Times New Roman" panose="02020603050405020304" pitchFamily="18" charset="0"/>
                        <a:ea typeface="Times New Roman" panose="02020603050405020304" pitchFamily="18" charset="0"/>
                      </a:endParaRPr>
                    </a:p>
                  </a:txBody>
                  <a:tcPr marL="68580" marR="68580">
                    <a:solidFill>
                      <a:schemeClr val="accent1">
                        <a:lumMod val="20000"/>
                        <a:lumOff val="80000"/>
                      </a:schemeClr>
                    </a:solidFill>
                  </a:tcPr>
                </a:tc>
                <a:extLst>
                  <a:ext uri="{0D108BD9-81ED-4DB2-BD59-A6C34878D82A}">
                    <a16:rowId xmlns:a16="http://schemas.microsoft.com/office/drawing/2014/main" val="414783887"/>
                  </a:ext>
                </a:extLst>
              </a:tr>
            </a:tbl>
          </a:graphicData>
        </a:graphic>
      </p:graphicFrame>
    </p:spTree>
    <p:extLst>
      <p:ext uri="{BB962C8B-B14F-4D97-AF65-F5344CB8AC3E}">
        <p14:creationId xmlns:p14="http://schemas.microsoft.com/office/powerpoint/2010/main" val="2273818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676A61-F3AD-4A3B-A7EC-424E04423335}"/>
              </a:ext>
            </a:extLst>
          </p:cNvPr>
          <p:cNvSpPr>
            <a:spLocks noGrp="1"/>
          </p:cNvSpPr>
          <p:nvPr>
            <p:ph type="title"/>
          </p:nvPr>
        </p:nvSpPr>
        <p:spPr>
          <a:xfrm>
            <a:off x="838199" y="365126"/>
            <a:ext cx="11249011" cy="587170"/>
          </a:xfrm>
        </p:spPr>
        <p:txBody>
          <a:bodyPr>
            <a:normAutofit/>
          </a:bodyPr>
          <a:lstStyle/>
          <a:p>
            <a:pPr algn="r"/>
            <a:r>
              <a:rPr lang="uk-UA" sz="1800" b="1" i="1" dirty="0">
                <a:solidFill>
                  <a:schemeClr val="accent4"/>
                </a:solidFill>
              </a:rPr>
              <a:t>СХЕМА 1</a:t>
            </a:r>
            <a:br>
              <a:rPr lang="uk-UA" sz="1800" b="1" i="1" dirty="0">
                <a:solidFill>
                  <a:schemeClr val="accent4"/>
                </a:solidFill>
              </a:rPr>
            </a:br>
            <a:r>
              <a:rPr lang="uk-UA" sz="1800" b="1" i="1" dirty="0">
                <a:solidFill>
                  <a:schemeClr val="accent4"/>
                </a:solidFill>
              </a:rPr>
              <a:t>Приклад навігації (пошук інформації  на вебсайті Офісу Генерального прокурора)</a:t>
            </a:r>
          </a:p>
        </p:txBody>
      </p:sp>
      <p:graphicFrame>
        <p:nvGraphicFramePr>
          <p:cNvPr id="9" name="Таблиця 12">
            <a:extLst>
              <a:ext uri="{FF2B5EF4-FFF2-40B4-BE49-F238E27FC236}">
                <a16:creationId xmlns:a16="http://schemas.microsoft.com/office/drawing/2014/main" id="{05907CAE-1FA8-4862-B64E-7306C4954236}"/>
              </a:ext>
            </a:extLst>
          </p:cNvPr>
          <p:cNvGraphicFramePr>
            <a:graphicFrameLocks noGrp="1"/>
          </p:cNvGraphicFramePr>
          <p:nvPr>
            <p:ph idx="1"/>
            <p:extLst>
              <p:ext uri="{D42A27DB-BD31-4B8C-83A1-F6EECF244321}">
                <p14:modId xmlns:p14="http://schemas.microsoft.com/office/powerpoint/2010/main" val="4070504110"/>
              </p:ext>
            </p:extLst>
          </p:nvPr>
        </p:nvGraphicFramePr>
        <p:xfrm>
          <a:off x="2800673" y="2991314"/>
          <a:ext cx="3111747" cy="640080"/>
        </p:xfrm>
        <a:graphic>
          <a:graphicData uri="http://schemas.openxmlformats.org/drawingml/2006/table">
            <a:tbl>
              <a:tblPr firstRow="1" bandRow="1">
                <a:tableStyleId>{5C22544A-7EE6-4342-B048-85BDC9FD1C3A}</a:tableStyleId>
              </a:tblPr>
              <a:tblGrid>
                <a:gridCol w="3111747">
                  <a:extLst>
                    <a:ext uri="{9D8B030D-6E8A-4147-A177-3AD203B41FA5}">
                      <a16:colId xmlns:a16="http://schemas.microsoft.com/office/drawing/2014/main" val="3703123434"/>
                    </a:ext>
                  </a:extLst>
                </a:gridCol>
              </a:tblGrid>
              <a:tr h="370840">
                <a:tc>
                  <a:txBody>
                    <a:bodyPr/>
                    <a:lstStyle/>
                    <a:p>
                      <a:r>
                        <a:rPr lang="uk-UA" b="0" dirty="0"/>
                        <a:t>Первинна профспілкова організація працівників ОГП</a:t>
                      </a:r>
                    </a:p>
                  </a:txBody>
                  <a:tcPr/>
                </a:tc>
                <a:extLst>
                  <a:ext uri="{0D108BD9-81ED-4DB2-BD59-A6C34878D82A}">
                    <a16:rowId xmlns:a16="http://schemas.microsoft.com/office/drawing/2014/main" val="1564991905"/>
                  </a:ext>
                </a:extLst>
              </a:tr>
            </a:tbl>
          </a:graphicData>
        </a:graphic>
      </p:graphicFrame>
      <p:sp>
        <p:nvSpPr>
          <p:cNvPr id="4" name="Прямокутник 3">
            <a:extLst>
              <a:ext uri="{FF2B5EF4-FFF2-40B4-BE49-F238E27FC236}">
                <a16:creationId xmlns:a16="http://schemas.microsoft.com/office/drawing/2014/main" id="{2821BBDF-BED1-4368-AC24-5D454B27E90F}"/>
              </a:ext>
            </a:extLst>
          </p:cNvPr>
          <p:cNvSpPr/>
          <p:nvPr/>
        </p:nvSpPr>
        <p:spPr>
          <a:xfrm>
            <a:off x="356973" y="1643421"/>
            <a:ext cx="2290714" cy="4303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Про прокуратуру</a:t>
            </a:r>
          </a:p>
        </p:txBody>
      </p:sp>
      <p:sp>
        <p:nvSpPr>
          <p:cNvPr id="5" name="Прямокутник 4">
            <a:extLst>
              <a:ext uri="{FF2B5EF4-FFF2-40B4-BE49-F238E27FC236}">
                <a16:creationId xmlns:a16="http://schemas.microsoft.com/office/drawing/2014/main" id="{651C7720-819A-4FA1-82D6-2D0E955E9E53}"/>
              </a:ext>
            </a:extLst>
          </p:cNvPr>
          <p:cNvSpPr/>
          <p:nvPr/>
        </p:nvSpPr>
        <p:spPr>
          <a:xfrm>
            <a:off x="165177" y="2391695"/>
            <a:ext cx="2463104" cy="546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Правові підстави діяльності</a:t>
            </a:r>
          </a:p>
        </p:txBody>
      </p:sp>
      <p:sp>
        <p:nvSpPr>
          <p:cNvPr id="6" name="Прямокутник 5">
            <a:extLst>
              <a:ext uri="{FF2B5EF4-FFF2-40B4-BE49-F238E27FC236}">
                <a16:creationId xmlns:a16="http://schemas.microsoft.com/office/drawing/2014/main" id="{DAB284FF-B3EC-472E-BE2E-1E3917C1F56A}"/>
              </a:ext>
            </a:extLst>
          </p:cNvPr>
          <p:cNvSpPr/>
          <p:nvPr/>
        </p:nvSpPr>
        <p:spPr>
          <a:xfrm>
            <a:off x="248769" y="3358766"/>
            <a:ext cx="2351229" cy="741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Законодавчі акти</a:t>
            </a:r>
          </a:p>
        </p:txBody>
      </p:sp>
      <p:sp>
        <p:nvSpPr>
          <p:cNvPr id="7" name="Прямокутник 6">
            <a:extLst>
              <a:ext uri="{FF2B5EF4-FFF2-40B4-BE49-F238E27FC236}">
                <a16:creationId xmlns:a16="http://schemas.microsoft.com/office/drawing/2014/main" id="{0B8F6211-E39F-4CBC-A950-D23EBA9EAD4A}"/>
              </a:ext>
            </a:extLst>
          </p:cNvPr>
          <p:cNvSpPr/>
          <p:nvPr/>
        </p:nvSpPr>
        <p:spPr>
          <a:xfrm>
            <a:off x="254654" y="4528252"/>
            <a:ext cx="2393033" cy="7414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accent4"/>
                </a:solidFill>
              </a:rPr>
              <a:t>Нормативні документи прокуратури</a:t>
            </a:r>
          </a:p>
        </p:txBody>
      </p:sp>
      <p:sp>
        <p:nvSpPr>
          <p:cNvPr id="8" name="Прямокутник 7">
            <a:extLst>
              <a:ext uri="{FF2B5EF4-FFF2-40B4-BE49-F238E27FC236}">
                <a16:creationId xmlns:a16="http://schemas.microsoft.com/office/drawing/2014/main" id="{99778DA3-F32D-466F-965A-E36B60533F69}"/>
              </a:ext>
            </a:extLst>
          </p:cNvPr>
          <p:cNvSpPr/>
          <p:nvPr/>
        </p:nvSpPr>
        <p:spPr>
          <a:xfrm>
            <a:off x="273377" y="5563267"/>
            <a:ext cx="2326621" cy="7920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accent4"/>
                </a:solidFill>
              </a:rPr>
              <a:t>Положення про самостійні структурні підрозділи</a:t>
            </a:r>
            <a:endParaRPr lang="uk-UA" dirty="0"/>
          </a:p>
        </p:txBody>
      </p:sp>
      <p:cxnSp>
        <p:nvCxnSpPr>
          <p:cNvPr id="10" name="Пряма зі стрілкою 9">
            <a:extLst>
              <a:ext uri="{FF2B5EF4-FFF2-40B4-BE49-F238E27FC236}">
                <a16:creationId xmlns:a16="http://schemas.microsoft.com/office/drawing/2014/main" id="{2046F144-4738-4E0E-A259-CDCE6303803B}"/>
              </a:ext>
            </a:extLst>
          </p:cNvPr>
          <p:cNvCxnSpPr/>
          <p:nvPr/>
        </p:nvCxnSpPr>
        <p:spPr>
          <a:xfrm>
            <a:off x="1307368" y="1846762"/>
            <a:ext cx="0" cy="4540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 зі стрілкою 11">
            <a:extLst>
              <a:ext uri="{FF2B5EF4-FFF2-40B4-BE49-F238E27FC236}">
                <a16:creationId xmlns:a16="http://schemas.microsoft.com/office/drawing/2014/main" id="{0C393BAC-035D-4472-908D-D4FA60487DAE}"/>
              </a:ext>
            </a:extLst>
          </p:cNvPr>
          <p:cNvCxnSpPr/>
          <p:nvPr/>
        </p:nvCxnSpPr>
        <p:spPr>
          <a:xfrm>
            <a:off x="1307368" y="3017585"/>
            <a:ext cx="0" cy="3074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 зі стрілкою 13">
            <a:extLst>
              <a:ext uri="{FF2B5EF4-FFF2-40B4-BE49-F238E27FC236}">
                <a16:creationId xmlns:a16="http://schemas.microsoft.com/office/drawing/2014/main" id="{C09239AB-0942-478A-9045-076A94F0F1FA}"/>
              </a:ext>
            </a:extLst>
          </p:cNvPr>
          <p:cNvCxnSpPr/>
          <p:nvPr/>
        </p:nvCxnSpPr>
        <p:spPr>
          <a:xfrm>
            <a:off x="1370332" y="4059893"/>
            <a:ext cx="0" cy="454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Прямокутник 16">
            <a:extLst>
              <a:ext uri="{FF2B5EF4-FFF2-40B4-BE49-F238E27FC236}">
                <a16:creationId xmlns:a16="http://schemas.microsoft.com/office/drawing/2014/main" id="{98BBFF41-BA3F-4C01-A066-675B8C800CC0}"/>
              </a:ext>
            </a:extLst>
          </p:cNvPr>
          <p:cNvSpPr/>
          <p:nvPr/>
        </p:nvSpPr>
        <p:spPr>
          <a:xfrm>
            <a:off x="2800099" y="1654410"/>
            <a:ext cx="3111746" cy="45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Працівникам прокуратури</a:t>
            </a:r>
          </a:p>
        </p:txBody>
      </p:sp>
      <p:sp>
        <p:nvSpPr>
          <p:cNvPr id="18" name="Прямокутник 17">
            <a:extLst>
              <a:ext uri="{FF2B5EF4-FFF2-40B4-BE49-F238E27FC236}">
                <a16:creationId xmlns:a16="http://schemas.microsoft.com/office/drawing/2014/main" id="{7238D051-4355-4138-BB7A-EEC453A3313C}"/>
              </a:ext>
            </a:extLst>
          </p:cNvPr>
          <p:cNvSpPr/>
          <p:nvPr/>
        </p:nvSpPr>
        <p:spPr>
          <a:xfrm>
            <a:off x="6151678" y="1686066"/>
            <a:ext cx="1499908" cy="45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Діяльність</a:t>
            </a:r>
          </a:p>
        </p:txBody>
      </p:sp>
      <p:sp>
        <p:nvSpPr>
          <p:cNvPr id="19" name="Прямокутник 18">
            <a:extLst>
              <a:ext uri="{FF2B5EF4-FFF2-40B4-BE49-F238E27FC236}">
                <a16:creationId xmlns:a16="http://schemas.microsoft.com/office/drawing/2014/main" id="{9BFBEDFF-20A4-4FC1-BFC5-3B4D52D05199}"/>
              </a:ext>
            </a:extLst>
          </p:cNvPr>
          <p:cNvSpPr/>
          <p:nvPr/>
        </p:nvSpPr>
        <p:spPr>
          <a:xfrm>
            <a:off x="7910422" y="1671266"/>
            <a:ext cx="2028496" cy="45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Громадянам</a:t>
            </a:r>
          </a:p>
        </p:txBody>
      </p:sp>
      <p:sp>
        <p:nvSpPr>
          <p:cNvPr id="20" name="Прямокутник 19">
            <a:extLst>
              <a:ext uri="{FF2B5EF4-FFF2-40B4-BE49-F238E27FC236}">
                <a16:creationId xmlns:a16="http://schemas.microsoft.com/office/drawing/2014/main" id="{C46B1F9D-F485-4AF6-8706-9B8BD9E675D2}"/>
              </a:ext>
            </a:extLst>
          </p:cNvPr>
          <p:cNvSpPr/>
          <p:nvPr/>
        </p:nvSpPr>
        <p:spPr>
          <a:xfrm>
            <a:off x="7852260" y="2419733"/>
            <a:ext cx="2136506" cy="546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Звернення громадян</a:t>
            </a:r>
          </a:p>
        </p:txBody>
      </p:sp>
      <p:sp>
        <p:nvSpPr>
          <p:cNvPr id="21" name="Прямокутник 20">
            <a:extLst>
              <a:ext uri="{FF2B5EF4-FFF2-40B4-BE49-F238E27FC236}">
                <a16:creationId xmlns:a16="http://schemas.microsoft.com/office/drawing/2014/main" id="{5DE625C8-CA06-423C-86BB-A00547811EE0}"/>
              </a:ext>
            </a:extLst>
          </p:cNvPr>
          <p:cNvSpPr/>
          <p:nvPr/>
        </p:nvSpPr>
        <p:spPr>
          <a:xfrm>
            <a:off x="7833512" y="3235321"/>
            <a:ext cx="2224554" cy="645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Доступ до публічної інформації</a:t>
            </a:r>
          </a:p>
        </p:txBody>
      </p:sp>
      <p:sp>
        <p:nvSpPr>
          <p:cNvPr id="22" name="Прямокутник 21">
            <a:extLst>
              <a:ext uri="{FF2B5EF4-FFF2-40B4-BE49-F238E27FC236}">
                <a16:creationId xmlns:a16="http://schemas.microsoft.com/office/drawing/2014/main" id="{4568037A-9F3C-431D-BF26-CB29EDC01471}"/>
              </a:ext>
            </a:extLst>
          </p:cNvPr>
          <p:cNvSpPr/>
          <p:nvPr/>
        </p:nvSpPr>
        <p:spPr>
          <a:xfrm>
            <a:off x="7852260" y="4055356"/>
            <a:ext cx="2188460" cy="536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err="1"/>
              <a:t>Дашборд</a:t>
            </a:r>
            <a:endParaRPr lang="uk-UA" dirty="0"/>
          </a:p>
        </p:txBody>
      </p:sp>
      <p:sp>
        <p:nvSpPr>
          <p:cNvPr id="23" name="Прямокутник 22">
            <a:extLst>
              <a:ext uri="{FF2B5EF4-FFF2-40B4-BE49-F238E27FC236}">
                <a16:creationId xmlns:a16="http://schemas.microsoft.com/office/drawing/2014/main" id="{9BD8588E-EA77-43EC-89BD-0AC1BDEAF324}"/>
              </a:ext>
            </a:extLst>
          </p:cNvPr>
          <p:cNvSpPr/>
          <p:nvPr/>
        </p:nvSpPr>
        <p:spPr>
          <a:xfrm>
            <a:off x="7891419" y="4763871"/>
            <a:ext cx="1544193" cy="645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bg1"/>
                </a:solidFill>
              </a:rPr>
              <a:t>Робота в прокуратурі</a:t>
            </a:r>
          </a:p>
        </p:txBody>
      </p:sp>
      <p:sp>
        <p:nvSpPr>
          <p:cNvPr id="24" name="Прямокутник 23">
            <a:extLst>
              <a:ext uri="{FF2B5EF4-FFF2-40B4-BE49-F238E27FC236}">
                <a16:creationId xmlns:a16="http://schemas.microsoft.com/office/drawing/2014/main" id="{C07F3ED6-1881-4569-99B1-E3EBC16B18D8}"/>
              </a:ext>
            </a:extLst>
          </p:cNvPr>
          <p:cNvSpPr/>
          <p:nvPr/>
        </p:nvSpPr>
        <p:spPr>
          <a:xfrm>
            <a:off x="7891419" y="5645281"/>
            <a:ext cx="1740522" cy="4067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«Повідомити»</a:t>
            </a:r>
          </a:p>
        </p:txBody>
      </p:sp>
      <p:cxnSp>
        <p:nvCxnSpPr>
          <p:cNvPr id="26" name="Пряма зі стрілкою 25">
            <a:extLst>
              <a:ext uri="{FF2B5EF4-FFF2-40B4-BE49-F238E27FC236}">
                <a16:creationId xmlns:a16="http://schemas.microsoft.com/office/drawing/2014/main" id="{B921B49A-78A6-4C0F-BD3A-09B830693CCA}"/>
              </a:ext>
            </a:extLst>
          </p:cNvPr>
          <p:cNvCxnSpPr/>
          <p:nvPr/>
        </p:nvCxnSpPr>
        <p:spPr>
          <a:xfrm>
            <a:off x="8741140" y="2108413"/>
            <a:ext cx="0" cy="276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Пряма зі стрілкою 27">
            <a:extLst>
              <a:ext uri="{FF2B5EF4-FFF2-40B4-BE49-F238E27FC236}">
                <a16:creationId xmlns:a16="http://schemas.microsoft.com/office/drawing/2014/main" id="{B18E7DE0-F148-4E7C-993C-8A62974F756C}"/>
              </a:ext>
            </a:extLst>
          </p:cNvPr>
          <p:cNvCxnSpPr/>
          <p:nvPr/>
        </p:nvCxnSpPr>
        <p:spPr>
          <a:xfrm>
            <a:off x="8754143" y="2935242"/>
            <a:ext cx="0" cy="276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Пряма зі стрілкою 29">
            <a:extLst>
              <a:ext uri="{FF2B5EF4-FFF2-40B4-BE49-F238E27FC236}">
                <a16:creationId xmlns:a16="http://schemas.microsoft.com/office/drawing/2014/main" id="{5F6A2EFA-92A4-4428-9C63-C0D3F69B8B71}"/>
              </a:ext>
            </a:extLst>
          </p:cNvPr>
          <p:cNvCxnSpPr/>
          <p:nvPr/>
        </p:nvCxnSpPr>
        <p:spPr>
          <a:xfrm>
            <a:off x="8819212" y="4477960"/>
            <a:ext cx="0" cy="2268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Пряма зі стрілкою 31">
            <a:extLst>
              <a:ext uri="{FF2B5EF4-FFF2-40B4-BE49-F238E27FC236}">
                <a16:creationId xmlns:a16="http://schemas.microsoft.com/office/drawing/2014/main" id="{05C91F13-D624-4795-8499-2D73A148A0EA}"/>
              </a:ext>
            </a:extLst>
          </p:cNvPr>
          <p:cNvCxnSpPr/>
          <p:nvPr/>
        </p:nvCxnSpPr>
        <p:spPr>
          <a:xfrm>
            <a:off x="9238594" y="5366020"/>
            <a:ext cx="0" cy="262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Прямокутник 32">
            <a:extLst>
              <a:ext uri="{FF2B5EF4-FFF2-40B4-BE49-F238E27FC236}">
                <a16:creationId xmlns:a16="http://schemas.microsoft.com/office/drawing/2014/main" id="{4DC931A4-D9EE-48CC-8EAE-80F022B6D56A}"/>
              </a:ext>
            </a:extLst>
          </p:cNvPr>
          <p:cNvSpPr/>
          <p:nvPr/>
        </p:nvSpPr>
        <p:spPr>
          <a:xfrm>
            <a:off x="2800674" y="2366765"/>
            <a:ext cx="3111746" cy="4505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Вхід до ЄРДР</a:t>
            </a:r>
          </a:p>
        </p:txBody>
      </p:sp>
      <p:sp>
        <p:nvSpPr>
          <p:cNvPr id="34" name="Прямокутник 33">
            <a:extLst>
              <a:ext uri="{FF2B5EF4-FFF2-40B4-BE49-F238E27FC236}">
                <a16:creationId xmlns:a16="http://schemas.microsoft.com/office/drawing/2014/main" id="{E84072AA-F0CB-4452-9572-8B15161B1793}"/>
              </a:ext>
            </a:extLst>
          </p:cNvPr>
          <p:cNvSpPr/>
          <p:nvPr/>
        </p:nvSpPr>
        <p:spPr>
          <a:xfrm>
            <a:off x="6162805" y="2517544"/>
            <a:ext cx="1457616" cy="437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Статистика</a:t>
            </a:r>
          </a:p>
        </p:txBody>
      </p:sp>
      <p:sp>
        <p:nvSpPr>
          <p:cNvPr id="35" name="Прямокутник 34">
            <a:extLst>
              <a:ext uri="{FF2B5EF4-FFF2-40B4-BE49-F238E27FC236}">
                <a16:creationId xmlns:a16="http://schemas.microsoft.com/office/drawing/2014/main" id="{EE28D6BC-F979-4FDB-BE16-2D3A5D9D48E5}"/>
              </a:ext>
            </a:extLst>
          </p:cNvPr>
          <p:cNvSpPr/>
          <p:nvPr/>
        </p:nvSpPr>
        <p:spPr>
          <a:xfrm>
            <a:off x="2800674" y="3707150"/>
            <a:ext cx="3111170" cy="6151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Підвищення кваліфікації прокурорів</a:t>
            </a:r>
          </a:p>
        </p:txBody>
      </p:sp>
      <p:sp>
        <p:nvSpPr>
          <p:cNvPr id="36" name="Прямокутник 35">
            <a:extLst>
              <a:ext uri="{FF2B5EF4-FFF2-40B4-BE49-F238E27FC236}">
                <a16:creationId xmlns:a16="http://schemas.microsoft.com/office/drawing/2014/main" id="{24F539AB-1EDB-4DD2-B275-804BDFF0338D}"/>
              </a:ext>
            </a:extLst>
          </p:cNvPr>
          <p:cNvSpPr/>
          <p:nvPr/>
        </p:nvSpPr>
        <p:spPr>
          <a:xfrm>
            <a:off x="6151678" y="3374160"/>
            <a:ext cx="1457065" cy="5455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Функції прокуратури</a:t>
            </a:r>
          </a:p>
        </p:txBody>
      </p:sp>
      <p:sp>
        <p:nvSpPr>
          <p:cNvPr id="37" name="Прямокутник 36">
            <a:extLst>
              <a:ext uri="{FF2B5EF4-FFF2-40B4-BE49-F238E27FC236}">
                <a16:creationId xmlns:a16="http://schemas.microsoft.com/office/drawing/2014/main" id="{C4704A23-9D0E-45C4-A548-C46B03CE7F7B}"/>
              </a:ext>
            </a:extLst>
          </p:cNvPr>
          <p:cNvSpPr/>
          <p:nvPr/>
        </p:nvSpPr>
        <p:spPr>
          <a:xfrm>
            <a:off x="2909260" y="4430673"/>
            <a:ext cx="3094922" cy="17182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dirty="0"/>
              <a:t>Підвищення рівня </a:t>
            </a:r>
            <a:r>
              <a:rPr lang="uk-UA" dirty="0" err="1"/>
              <a:t>профе-сійної</a:t>
            </a:r>
            <a:r>
              <a:rPr lang="uk-UA" dirty="0"/>
              <a:t> компетентності державних службовців та оцінювання результатів їх службової діяльності</a:t>
            </a:r>
          </a:p>
        </p:txBody>
      </p:sp>
      <p:sp>
        <p:nvSpPr>
          <p:cNvPr id="38" name="Прямокутник 37">
            <a:extLst>
              <a:ext uri="{FF2B5EF4-FFF2-40B4-BE49-F238E27FC236}">
                <a16:creationId xmlns:a16="http://schemas.microsoft.com/office/drawing/2014/main" id="{93B4B52A-DA68-47BF-9E07-6B77F9051CE2}"/>
              </a:ext>
            </a:extLst>
          </p:cNvPr>
          <p:cNvSpPr/>
          <p:nvPr/>
        </p:nvSpPr>
        <p:spPr>
          <a:xfrm>
            <a:off x="6175628" y="4226284"/>
            <a:ext cx="1475958" cy="1122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err="1"/>
              <a:t>Міжнарод</a:t>
            </a:r>
            <a:r>
              <a:rPr lang="uk-UA" dirty="0"/>
              <a:t>-не </a:t>
            </a:r>
            <a:r>
              <a:rPr lang="uk-UA" dirty="0" err="1"/>
              <a:t>співро-бітництво</a:t>
            </a:r>
            <a:endParaRPr lang="uk-UA" dirty="0"/>
          </a:p>
        </p:txBody>
      </p:sp>
      <p:cxnSp>
        <p:nvCxnSpPr>
          <p:cNvPr id="42" name="Пряма зі стрілкою 41">
            <a:extLst>
              <a:ext uri="{FF2B5EF4-FFF2-40B4-BE49-F238E27FC236}">
                <a16:creationId xmlns:a16="http://schemas.microsoft.com/office/drawing/2014/main" id="{BBC66915-3538-4CFF-B2A7-D9BD82DF40A7}"/>
              </a:ext>
            </a:extLst>
          </p:cNvPr>
          <p:cNvCxnSpPr/>
          <p:nvPr/>
        </p:nvCxnSpPr>
        <p:spPr>
          <a:xfrm>
            <a:off x="4514552" y="1913067"/>
            <a:ext cx="0" cy="4540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Пряма зі стрілкою 43">
            <a:extLst>
              <a:ext uri="{FF2B5EF4-FFF2-40B4-BE49-F238E27FC236}">
                <a16:creationId xmlns:a16="http://schemas.microsoft.com/office/drawing/2014/main" id="{3FAED86C-9CAB-42DD-824A-8995A67E6CFC}"/>
              </a:ext>
            </a:extLst>
          </p:cNvPr>
          <p:cNvCxnSpPr/>
          <p:nvPr/>
        </p:nvCxnSpPr>
        <p:spPr>
          <a:xfrm>
            <a:off x="4514552" y="2697511"/>
            <a:ext cx="0" cy="320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Пряма зі стрілкою 45">
            <a:extLst>
              <a:ext uri="{FF2B5EF4-FFF2-40B4-BE49-F238E27FC236}">
                <a16:creationId xmlns:a16="http://schemas.microsoft.com/office/drawing/2014/main" id="{7A7EF020-12EF-491C-935E-BA168E12E8B0}"/>
              </a:ext>
            </a:extLst>
          </p:cNvPr>
          <p:cNvCxnSpPr/>
          <p:nvPr/>
        </p:nvCxnSpPr>
        <p:spPr>
          <a:xfrm>
            <a:off x="6910973" y="2056022"/>
            <a:ext cx="0" cy="417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Пряма зі стрілкою 47">
            <a:extLst>
              <a:ext uri="{FF2B5EF4-FFF2-40B4-BE49-F238E27FC236}">
                <a16:creationId xmlns:a16="http://schemas.microsoft.com/office/drawing/2014/main" id="{BDB0178C-423F-42D5-9B22-E1F09E76B8DB}"/>
              </a:ext>
            </a:extLst>
          </p:cNvPr>
          <p:cNvCxnSpPr/>
          <p:nvPr/>
        </p:nvCxnSpPr>
        <p:spPr>
          <a:xfrm>
            <a:off x="6910973" y="2935242"/>
            <a:ext cx="0" cy="4055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Пряма зі стрілкою 49">
            <a:extLst>
              <a:ext uri="{FF2B5EF4-FFF2-40B4-BE49-F238E27FC236}">
                <a16:creationId xmlns:a16="http://schemas.microsoft.com/office/drawing/2014/main" id="{EDE1225D-5315-4CAD-8ECD-57794F386E3B}"/>
              </a:ext>
            </a:extLst>
          </p:cNvPr>
          <p:cNvCxnSpPr/>
          <p:nvPr/>
        </p:nvCxnSpPr>
        <p:spPr>
          <a:xfrm>
            <a:off x="4639903" y="4205811"/>
            <a:ext cx="0" cy="2248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Пряма зі стрілкою 51">
            <a:extLst>
              <a:ext uri="{FF2B5EF4-FFF2-40B4-BE49-F238E27FC236}">
                <a16:creationId xmlns:a16="http://schemas.microsoft.com/office/drawing/2014/main" id="{7D14C97B-4887-4A51-8CC6-F29EF8B9D281}"/>
              </a:ext>
            </a:extLst>
          </p:cNvPr>
          <p:cNvCxnSpPr>
            <a:cxnSpLocks/>
          </p:cNvCxnSpPr>
          <p:nvPr/>
        </p:nvCxnSpPr>
        <p:spPr>
          <a:xfrm flipH="1">
            <a:off x="6942136" y="3749300"/>
            <a:ext cx="15060" cy="456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Прямокутник 58">
            <a:extLst>
              <a:ext uri="{FF2B5EF4-FFF2-40B4-BE49-F238E27FC236}">
                <a16:creationId xmlns:a16="http://schemas.microsoft.com/office/drawing/2014/main" id="{3F637479-DBEA-4832-9976-70F4D8730275}"/>
              </a:ext>
            </a:extLst>
          </p:cNvPr>
          <p:cNvSpPr/>
          <p:nvPr/>
        </p:nvSpPr>
        <p:spPr>
          <a:xfrm>
            <a:off x="10237125" y="4269125"/>
            <a:ext cx="1455287" cy="5182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r>
              <a:rPr lang="uk-UA" b="1" dirty="0">
                <a:ln/>
                <a:solidFill>
                  <a:schemeClr val="accent4"/>
                </a:solidFill>
              </a:rPr>
              <a:t>Прокурори</a:t>
            </a:r>
          </a:p>
        </p:txBody>
      </p:sp>
      <p:sp>
        <p:nvSpPr>
          <p:cNvPr id="62" name="Прямокутник 61">
            <a:extLst>
              <a:ext uri="{FF2B5EF4-FFF2-40B4-BE49-F238E27FC236}">
                <a16:creationId xmlns:a16="http://schemas.microsoft.com/office/drawing/2014/main" id="{81908746-D5CE-4A1C-A613-1EBFAF3AB6F9}"/>
              </a:ext>
            </a:extLst>
          </p:cNvPr>
          <p:cNvSpPr/>
          <p:nvPr/>
        </p:nvSpPr>
        <p:spPr>
          <a:xfrm>
            <a:off x="10236116" y="4834155"/>
            <a:ext cx="1455287" cy="480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accent4"/>
                </a:solidFill>
              </a:rPr>
              <a:t>Державна служба</a:t>
            </a:r>
          </a:p>
        </p:txBody>
      </p:sp>
      <p:sp>
        <p:nvSpPr>
          <p:cNvPr id="63" name="Прямокутник 62">
            <a:extLst>
              <a:ext uri="{FF2B5EF4-FFF2-40B4-BE49-F238E27FC236}">
                <a16:creationId xmlns:a16="http://schemas.microsoft.com/office/drawing/2014/main" id="{39E2C74E-0672-4BA0-851C-20BA99F0B9D7}"/>
              </a:ext>
            </a:extLst>
          </p:cNvPr>
          <p:cNvSpPr/>
          <p:nvPr/>
        </p:nvSpPr>
        <p:spPr>
          <a:xfrm>
            <a:off x="9988766" y="5382553"/>
            <a:ext cx="1836298" cy="79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accent4"/>
                </a:solidFill>
              </a:rPr>
              <a:t>Добір на адміністративні посади</a:t>
            </a:r>
          </a:p>
        </p:txBody>
      </p:sp>
      <p:cxnSp>
        <p:nvCxnSpPr>
          <p:cNvPr id="65" name="Пряма зі стрілкою 64">
            <a:extLst>
              <a:ext uri="{FF2B5EF4-FFF2-40B4-BE49-F238E27FC236}">
                <a16:creationId xmlns:a16="http://schemas.microsoft.com/office/drawing/2014/main" id="{8903B2ED-DA69-4605-812A-E702C0E88445}"/>
              </a:ext>
            </a:extLst>
          </p:cNvPr>
          <p:cNvCxnSpPr>
            <a:cxnSpLocks/>
          </p:cNvCxnSpPr>
          <p:nvPr/>
        </p:nvCxnSpPr>
        <p:spPr>
          <a:xfrm flipH="1">
            <a:off x="10964768" y="4575773"/>
            <a:ext cx="22993" cy="322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Пряма зі стрілкою 66">
            <a:extLst>
              <a:ext uri="{FF2B5EF4-FFF2-40B4-BE49-F238E27FC236}">
                <a16:creationId xmlns:a16="http://schemas.microsoft.com/office/drawing/2014/main" id="{946D5D19-7B08-47E9-8FA7-58254A25C05F}"/>
              </a:ext>
            </a:extLst>
          </p:cNvPr>
          <p:cNvCxnSpPr>
            <a:cxnSpLocks/>
            <a:endCxn id="63" idx="0"/>
          </p:cNvCxnSpPr>
          <p:nvPr/>
        </p:nvCxnSpPr>
        <p:spPr>
          <a:xfrm flipH="1" flipV="1">
            <a:off x="10906915" y="5382553"/>
            <a:ext cx="597960" cy="26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Пряма зі стрілкою 75">
            <a:extLst>
              <a:ext uri="{FF2B5EF4-FFF2-40B4-BE49-F238E27FC236}">
                <a16:creationId xmlns:a16="http://schemas.microsoft.com/office/drawing/2014/main" id="{6402EF71-63B0-43CA-8BE8-87453541C0C5}"/>
              </a:ext>
            </a:extLst>
          </p:cNvPr>
          <p:cNvCxnSpPr>
            <a:cxnSpLocks/>
            <a:stCxn id="23" idx="3"/>
          </p:cNvCxnSpPr>
          <p:nvPr/>
        </p:nvCxnSpPr>
        <p:spPr>
          <a:xfrm flipV="1">
            <a:off x="9435612" y="4532098"/>
            <a:ext cx="776554" cy="5545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Пряма зі стрілкою 77">
            <a:extLst>
              <a:ext uri="{FF2B5EF4-FFF2-40B4-BE49-F238E27FC236}">
                <a16:creationId xmlns:a16="http://schemas.microsoft.com/office/drawing/2014/main" id="{784ACA92-E14E-41A1-86AB-9296EFF98D82}"/>
              </a:ext>
            </a:extLst>
          </p:cNvPr>
          <p:cNvCxnSpPr>
            <a:cxnSpLocks/>
          </p:cNvCxnSpPr>
          <p:nvPr/>
        </p:nvCxnSpPr>
        <p:spPr>
          <a:xfrm flipV="1">
            <a:off x="9459563" y="5070722"/>
            <a:ext cx="503305" cy="13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Пряма зі стрілкою 79">
            <a:extLst>
              <a:ext uri="{FF2B5EF4-FFF2-40B4-BE49-F238E27FC236}">
                <a16:creationId xmlns:a16="http://schemas.microsoft.com/office/drawing/2014/main" id="{3C245D37-1179-40CD-98A5-70962239DA01}"/>
              </a:ext>
            </a:extLst>
          </p:cNvPr>
          <p:cNvCxnSpPr>
            <a:cxnSpLocks/>
            <a:stCxn id="23" idx="3"/>
          </p:cNvCxnSpPr>
          <p:nvPr/>
        </p:nvCxnSpPr>
        <p:spPr>
          <a:xfrm>
            <a:off x="9435612" y="5086642"/>
            <a:ext cx="503306" cy="476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Пряма зі стрілкою 90">
            <a:extLst>
              <a:ext uri="{FF2B5EF4-FFF2-40B4-BE49-F238E27FC236}">
                <a16:creationId xmlns:a16="http://schemas.microsoft.com/office/drawing/2014/main" id="{BAE1E35F-6581-428F-9231-6079A6169653}"/>
              </a:ext>
            </a:extLst>
          </p:cNvPr>
          <p:cNvCxnSpPr>
            <a:cxnSpLocks/>
          </p:cNvCxnSpPr>
          <p:nvPr/>
        </p:nvCxnSpPr>
        <p:spPr>
          <a:xfrm>
            <a:off x="8819212" y="3926966"/>
            <a:ext cx="0" cy="122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Пряма зі стрілкою 10">
            <a:extLst>
              <a:ext uri="{FF2B5EF4-FFF2-40B4-BE49-F238E27FC236}">
                <a16:creationId xmlns:a16="http://schemas.microsoft.com/office/drawing/2014/main" id="{F164D66B-A4C7-41EF-B92E-5DC352625726}"/>
              </a:ext>
            </a:extLst>
          </p:cNvPr>
          <p:cNvCxnSpPr/>
          <p:nvPr/>
        </p:nvCxnSpPr>
        <p:spPr>
          <a:xfrm>
            <a:off x="1370332" y="5219729"/>
            <a:ext cx="0" cy="279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50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CAE5D-0887-40FB-9064-902B652B58F8}"/>
              </a:ext>
            </a:extLst>
          </p:cNvPr>
          <p:cNvSpPr>
            <a:spLocks noGrp="1"/>
          </p:cNvSpPr>
          <p:nvPr>
            <p:ph type="title"/>
          </p:nvPr>
        </p:nvSpPr>
        <p:spPr>
          <a:xfrm>
            <a:off x="1116527" y="705345"/>
            <a:ext cx="10515600" cy="1499236"/>
          </a:xfrm>
        </p:spPr>
        <p:txBody>
          <a:bodyPr>
            <a:normAutofit fontScale="90000"/>
          </a:bodyPr>
          <a:lstStyle/>
          <a:p>
            <a:pPr algn="ctr"/>
            <a:br>
              <a:rPr lang="uk-UA" sz="2000" b="1" dirty="0"/>
            </a:br>
            <a:br>
              <a:rPr lang="uk-UA" sz="2000" b="1" dirty="0"/>
            </a:br>
            <a:br>
              <a:rPr lang="uk-UA" sz="2000" b="1" dirty="0"/>
            </a:br>
            <a:br>
              <a:rPr lang="uk-UA" sz="2000" b="1" dirty="0"/>
            </a:br>
            <a:r>
              <a:rPr lang="uk-UA" sz="2000" b="1" dirty="0"/>
              <a:t>                                                                                                                                                                                          </a:t>
            </a:r>
            <a:br>
              <a:rPr lang="uk-UA" sz="2000" b="1" dirty="0"/>
            </a:br>
            <a:br>
              <a:rPr lang="uk-UA" sz="2000" b="1" dirty="0"/>
            </a:br>
            <a:r>
              <a:rPr lang="uk-UA" sz="2000" b="1" dirty="0"/>
              <a:t>                                                                                                                                                                                                                                                                       </a:t>
            </a:r>
            <a:br>
              <a:rPr lang="uk-UA" sz="2000" b="1" dirty="0"/>
            </a:br>
            <a:r>
              <a:rPr lang="uk-UA" sz="2000" b="1" dirty="0"/>
              <a:t>Шановний колего!</a:t>
            </a:r>
            <a:br>
              <a:rPr lang="uk-UA" sz="2000" b="1" dirty="0"/>
            </a:br>
            <a:r>
              <a:rPr lang="uk-UA" sz="2000" b="1" dirty="0"/>
              <a:t>Вітаємо Вас на ресурсі, створеному з метою допомоги та спрощення процесу ознайомлення, </a:t>
            </a:r>
            <a:br>
              <a:rPr lang="uk-UA" sz="2000" b="1" dirty="0"/>
            </a:br>
            <a:r>
              <a:rPr lang="uk-UA" sz="2000" b="1" dirty="0"/>
              <a:t>соціальної інтеграції  у державному органі та колективі, долучення до організаційної культури </a:t>
            </a:r>
            <a:br>
              <a:rPr lang="uk-UA" sz="2000" b="1" dirty="0"/>
            </a:br>
            <a:r>
              <a:rPr lang="uk-UA" sz="2000" b="1" dirty="0"/>
              <a:t>Офісу Генерального прокурора </a:t>
            </a:r>
            <a:br>
              <a:rPr lang="uk-UA" sz="2000" b="1" dirty="0"/>
            </a:br>
            <a:br>
              <a:rPr lang="uk-UA" sz="2000" b="1" dirty="0"/>
            </a:br>
            <a:br>
              <a:rPr lang="uk-UA" sz="2000" b="1" dirty="0"/>
            </a:br>
            <a:r>
              <a:rPr lang="uk-UA" sz="2000" b="1" dirty="0"/>
              <a:t>Пропонуємо ознайомитись із підбіркою основних нормативних актів, </a:t>
            </a:r>
            <a:br>
              <a:rPr lang="uk-UA" sz="2000" b="1" dirty="0"/>
            </a:br>
            <a:r>
              <a:rPr lang="uk-UA" sz="2000" b="1" dirty="0"/>
              <a:t>які стануть в нагоді під час виконання посадових обов’язків за посадою, на яку Вас призначено.</a:t>
            </a:r>
            <a:br>
              <a:rPr lang="uk-UA" sz="2000" b="1" dirty="0"/>
            </a:br>
            <a:endParaRPr lang="uk-UA" sz="2000" b="1" dirty="0"/>
          </a:p>
        </p:txBody>
      </p:sp>
      <p:graphicFrame>
        <p:nvGraphicFramePr>
          <p:cNvPr id="4" name="Таблиця 4">
            <a:extLst>
              <a:ext uri="{FF2B5EF4-FFF2-40B4-BE49-F238E27FC236}">
                <a16:creationId xmlns:a16="http://schemas.microsoft.com/office/drawing/2014/main" id="{DB07A2FD-EDEA-40CE-9456-E10A8076560D}"/>
              </a:ext>
            </a:extLst>
          </p:cNvPr>
          <p:cNvGraphicFramePr>
            <a:graphicFrameLocks noGrp="1"/>
          </p:cNvGraphicFramePr>
          <p:nvPr>
            <p:ph idx="1"/>
            <p:extLst>
              <p:ext uri="{D42A27DB-BD31-4B8C-83A1-F6EECF244321}">
                <p14:modId xmlns:p14="http://schemas.microsoft.com/office/powerpoint/2010/main" val="2906741906"/>
              </p:ext>
            </p:extLst>
          </p:nvPr>
        </p:nvGraphicFramePr>
        <p:xfrm>
          <a:off x="1202500" y="3429000"/>
          <a:ext cx="10343655" cy="2529840"/>
        </p:xfrm>
        <a:graphic>
          <a:graphicData uri="http://schemas.openxmlformats.org/drawingml/2006/table">
            <a:tbl>
              <a:tblPr firstRow="1" bandRow="1">
                <a:tableStyleId>{5C22544A-7EE6-4342-B048-85BDC9FD1C3A}</a:tableStyleId>
              </a:tblPr>
              <a:tblGrid>
                <a:gridCol w="3853344">
                  <a:extLst>
                    <a:ext uri="{9D8B030D-6E8A-4147-A177-3AD203B41FA5}">
                      <a16:colId xmlns:a16="http://schemas.microsoft.com/office/drawing/2014/main" val="3013293986"/>
                    </a:ext>
                  </a:extLst>
                </a:gridCol>
                <a:gridCol w="3596334">
                  <a:extLst>
                    <a:ext uri="{9D8B030D-6E8A-4147-A177-3AD203B41FA5}">
                      <a16:colId xmlns:a16="http://schemas.microsoft.com/office/drawing/2014/main" val="1057977802"/>
                    </a:ext>
                  </a:extLst>
                </a:gridCol>
                <a:gridCol w="2893977">
                  <a:extLst>
                    <a:ext uri="{9D8B030D-6E8A-4147-A177-3AD203B41FA5}">
                      <a16:colId xmlns:a16="http://schemas.microsoft.com/office/drawing/2014/main" val="3789392408"/>
                    </a:ext>
                  </a:extLst>
                </a:gridCol>
              </a:tblGrid>
              <a:tr h="2454041">
                <a:tc>
                  <a:txBody>
                    <a:bodyPr/>
                    <a:lstStyle/>
                    <a:p>
                      <a:pPr algn="ctr"/>
                      <a:r>
                        <a:rPr lang="uk-UA" sz="3200" dirty="0"/>
                        <a:t>ПРОКУРОР</a:t>
                      </a:r>
                    </a:p>
                  </a:txBody>
                  <a:tcPr anchor="ctr"/>
                </a:tc>
                <a:tc>
                  <a:txBody>
                    <a:bodyPr/>
                    <a:lstStyle/>
                    <a:p>
                      <a:pPr algn="ctr"/>
                      <a:r>
                        <a:rPr lang="uk-UA" sz="3200" dirty="0"/>
                        <a:t>ІНШИЙ ПРАЦІВНИК</a:t>
                      </a:r>
                    </a:p>
                  </a:txBody>
                  <a:tcPr anchor="ctr"/>
                </a:tc>
                <a:tc>
                  <a:txBody>
                    <a:bodyPr/>
                    <a:lstStyle/>
                    <a:p>
                      <a:pPr algn="ctr"/>
                      <a:endParaRPr lang="uk-UA" sz="3200" dirty="0"/>
                    </a:p>
                    <a:p>
                      <a:pPr algn="ctr"/>
                      <a:endParaRPr lang="uk-UA" sz="3200" dirty="0"/>
                    </a:p>
                    <a:p>
                      <a:pPr algn="ctr"/>
                      <a:r>
                        <a:rPr lang="uk-UA" sz="3200" dirty="0"/>
                        <a:t>ДЕРЖАВНИЙ СЛУЖБОВЕЦЬ</a:t>
                      </a:r>
                    </a:p>
                    <a:p>
                      <a:pPr algn="ctr"/>
                      <a:endParaRPr lang="uk-UA" sz="3200" dirty="0"/>
                    </a:p>
                  </a:txBody>
                  <a:tcPr/>
                </a:tc>
                <a:extLst>
                  <a:ext uri="{0D108BD9-81ED-4DB2-BD59-A6C34878D82A}">
                    <a16:rowId xmlns:a16="http://schemas.microsoft.com/office/drawing/2014/main" val="232444636"/>
                  </a:ext>
                </a:extLst>
              </a:tr>
            </a:tbl>
          </a:graphicData>
        </a:graphic>
      </p:graphicFrame>
      <p:graphicFrame>
        <p:nvGraphicFramePr>
          <p:cNvPr id="3" name="Таблиця 7">
            <a:extLst>
              <a:ext uri="{FF2B5EF4-FFF2-40B4-BE49-F238E27FC236}">
                <a16:creationId xmlns:a16="http://schemas.microsoft.com/office/drawing/2014/main" id="{F4E327C5-56E6-459C-A3E0-817993CCFAE0}"/>
              </a:ext>
            </a:extLst>
          </p:cNvPr>
          <p:cNvGraphicFramePr>
            <a:graphicFrameLocks noGrp="1"/>
          </p:cNvGraphicFramePr>
          <p:nvPr>
            <p:extLst>
              <p:ext uri="{D42A27DB-BD31-4B8C-83A1-F6EECF244321}">
                <p14:modId xmlns:p14="http://schemas.microsoft.com/office/powerpoint/2010/main" val="1699583315"/>
              </p:ext>
            </p:extLst>
          </p:nvPr>
        </p:nvGraphicFramePr>
        <p:xfrm>
          <a:off x="9991536" y="620532"/>
          <a:ext cx="1554619" cy="370840"/>
        </p:xfrm>
        <a:graphic>
          <a:graphicData uri="http://schemas.openxmlformats.org/drawingml/2006/table">
            <a:tbl>
              <a:tblPr firstRow="1" bandRow="1">
                <a:tableStyleId>{5C22544A-7EE6-4342-B048-85BDC9FD1C3A}</a:tableStyleId>
              </a:tblPr>
              <a:tblGrid>
                <a:gridCol w="1554619">
                  <a:extLst>
                    <a:ext uri="{9D8B030D-6E8A-4147-A177-3AD203B41FA5}">
                      <a16:colId xmlns:a16="http://schemas.microsoft.com/office/drawing/2014/main" val="636360546"/>
                    </a:ext>
                  </a:extLst>
                </a:gridCol>
              </a:tblGrid>
              <a:tr h="370840">
                <a:tc>
                  <a:txBody>
                    <a:bodyPr/>
                    <a:lstStyle/>
                    <a:p>
                      <a:r>
                        <a:rPr lang="uk-UA" sz="1800" b="1" dirty="0">
                          <a:latin typeface="Times New Roman" panose="02020603050405020304" pitchFamily="18" charset="0"/>
                          <a:cs typeface="Times New Roman" panose="02020603050405020304" pitchFamily="18" charset="0"/>
                        </a:rPr>
                        <a:t>   Слайд 18</a:t>
                      </a:r>
                      <a:endParaRPr lang="uk-UA" dirty="0"/>
                    </a:p>
                  </a:txBody>
                  <a:tcPr/>
                </a:tc>
                <a:extLst>
                  <a:ext uri="{0D108BD9-81ED-4DB2-BD59-A6C34878D82A}">
                    <a16:rowId xmlns:a16="http://schemas.microsoft.com/office/drawing/2014/main" val="36174998"/>
                  </a:ext>
                </a:extLst>
              </a:tr>
            </a:tbl>
          </a:graphicData>
        </a:graphic>
      </p:graphicFrame>
    </p:spTree>
    <p:extLst>
      <p:ext uri="{BB962C8B-B14F-4D97-AF65-F5344CB8AC3E}">
        <p14:creationId xmlns:p14="http://schemas.microsoft.com/office/powerpoint/2010/main" val="1464785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я 2">
            <a:extLst>
              <a:ext uri="{FF2B5EF4-FFF2-40B4-BE49-F238E27FC236}">
                <a16:creationId xmlns:a16="http://schemas.microsoft.com/office/drawing/2014/main" id="{20303605-8450-4B65-94D6-0DF114E763B2}"/>
              </a:ext>
            </a:extLst>
          </p:cNvPr>
          <p:cNvGraphicFramePr>
            <a:graphicFrameLocks noGrp="1"/>
          </p:cNvGraphicFramePr>
          <p:nvPr>
            <p:extLst>
              <p:ext uri="{D42A27DB-BD31-4B8C-83A1-F6EECF244321}">
                <p14:modId xmlns:p14="http://schemas.microsoft.com/office/powerpoint/2010/main" val="3291092140"/>
              </p:ext>
            </p:extLst>
          </p:nvPr>
        </p:nvGraphicFramePr>
        <p:xfrm>
          <a:off x="838200" y="1196236"/>
          <a:ext cx="10898688" cy="6583680"/>
        </p:xfrm>
        <a:graphic>
          <a:graphicData uri="http://schemas.openxmlformats.org/drawingml/2006/table">
            <a:tbl>
              <a:tblPr firstRow="1" bandRow="1">
                <a:tableStyleId>{5C22544A-7EE6-4342-B048-85BDC9FD1C3A}</a:tableStyleId>
              </a:tblPr>
              <a:tblGrid>
                <a:gridCol w="4048824">
                  <a:extLst>
                    <a:ext uri="{9D8B030D-6E8A-4147-A177-3AD203B41FA5}">
                      <a16:colId xmlns:a16="http://schemas.microsoft.com/office/drawing/2014/main" val="3617169564"/>
                    </a:ext>
                  </a:extLst>
                </a:gridCol>
                <a:gridCol w="3777173">
                  <a:extLst>
                    <a:ext uri="{9D8B030D-6E8A-4147-A177-3AD203B41FA5}">
                      <a16:colId xmlns:a16="http://schemas.microsoft.com/office/drawing/2014/main" val="1299434547"/>
                    </a:ext>
                  </a:extLst>
                </a:gridCol>
                <a:gridCol w="3072691">
                  <a:extLst>
                    <a:ext uri="{9D8B030D-6E8A-4147-A177-3AD203B41FA5}">
                      <a16:colId xmlns:a16="http://schemas.microsoft.com/office/drawing/2014/main" val="2520702950"/>
                    </a:ext>
                  </a:extLst>
                </a:gridCol>
              </a:tblGrid>
              <a:tr h="5298510">
                <a:tc>
                  <a:txBody>
                    <a:bodyPr/>
                    <a:lstStyle/>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Конституція України</a:t>
                      </a: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прокуратуру»</a:t>
                      </a:r>
                      <a:endParaRPr lang="en-US"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запобігання корупції»</a:t>
                      </a:r>
                    </a:p>
                    <a:p>
                      <a:pPr marL="0" indent="0">
                        <a:spcAft>
                          <a:spcPts val="1200"/>
                        </a:spcAft>
                        <a:buNone/>
                      </a:pPr>
                      <a:r>
                        <a:rPr lang="uk-UA" u="sng" dirty="0">
                          <a:latin typeface="Times New Roman" panose="02020603050405020304" pitchFamily="18" charset="0"/>
                          <a:cs typeface="Times New Roman" panose="02020603050405020304" pitchFamily="18" charset="0"/>
                        </a:rPr>
                        <a:t>Регламент Офісу Генерального прокурора</a:t>
                      </a:r>
                    </a:p>
                    <a:p>
                      <a:pPr marL="0" indent="0">
                        <a:spcAft>
                          <a:spcPts val="1200"/>
                        </a:spcAft>
                        <a:buNone/>
                      </a:pPr>
                      <a:r>
                        <a:rPr lang="uk-UA" u="sng" dirty="0">
                          <a:latin typeface="Times New Roman" panose="02020603050405020304" pitchFamily="18" charset="0"/>
                          <a:cs typeface="Times New Roman" panose="02020603050405020304" pitchFamily="18" charset="0"/>
                        </a:rPr>
                        <a:t>Кодекс професійної етики та поведінки прокурорів</a:t>
                      </a:r>
                    </a:p>
                  </a:txBody>
                  <a:tcPr>
                    <a:solidFill>
                      <a:schemeClr val="tx2">
                        <a:lumMod val="60000"/>
                        <a:lumOff val="40000"/>
                      </a:schemeClr>
                    </a:solidFill>
                  </a:tcPr>
                </a:tc>
                <a:tc>
                  <a:txBody>
                    <a:bodyPr/>
                    <a:lstStyle/>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Конституція України</a:t>
                      </a:r>
                    </a:p>
                    <a:p>
                      <a:pPr marL="0" indent="0">
                        <a:spcAft>
                          <a:spcPts val="1200"/>
                        </a:spcAft>
                        <a:buNone/>
                      </a:pPr>
                      <a:r>
                        <a:rPr lang="uk-UA" u="sng" dirty="0">
                          <a:latin typeface="Times New Roman" panose="02020603050405020304" pitchFamily="18" charset="0"/>
                          <a:cs typeface="Times New Roman" panose="02020603050405020304" pitchFamily="18" charset="0"/>
                        </a:rPr>
                        <a:t>Кодекс законів про працю України</a:t>
                      </a:r>
                      <a:endParaRPr lang="en-US"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прокуратуру»</a:t>
                      </a:r>
                    </a:p>
                    <a:p>
                      <a:pPr marL="0" marR="0" lvl="0" indent="0" algn="l" defTabSz="914400" rtl="0" eaLnBrk="1" fontAlgn="auto" latinLnBrk="0" hangingPunct="1">
                        <a:lnSpc>
                          <a:spcPct val="100000"/>
                        </a:lnSpc>
                        <a:spcBef>
                          <a:spcPts val="0"/>
                        </a:spcBef>
                        <a:spcAft>
                          <a:spcPts val="1200"/>
                        </a:spcAft>
                        <a:buClrTx/>
                        <a:buSzTx/>
                        <a:buFontTx/>
                        <a:buNone/>
                        <a:tabLst/>
                        <a:defRPr/>
                      </a:pPr>
                      <a:r>
                        <a:rPr lang="uk-UA" u="sng" dirty="0">
                          <a:latin typeface="Times New Roman" panose="02020603050405020304" pitchFamily="18" charset="0"/>
                          <a:cs typeface="Times New Roman" panose="02020603050405020304" pitchFamily="18" charset="0"/>
                        </a:rPr>
                        <a:t>Закон України «Про запобігання корупції»</a:t>
                      </a:r>
                    </a:p>
                    <a:p>
                      <a:pPr marL="0" marR="0" lvl="0" indent="0" algn="l" defTabSz="914400" rtl="0" eaLnBrk="1" fontAlgn="auto" latinLnBrk="0" hangingPunct="1">
                        <a:lnSpc>
                          <a:spcPct val="100000"/>
                        </a:lnSpc>
                        <a:spcBef>
                          <a:spcPts val="0"/>
                        </a:spcBef>
                        <a:spcAft>
                          <a:spcPts val="1200"/>
                        </a:spcAft>
                        <a:buClrTx/>
                        <a:buSzTx/>
                        <a:buFontTx/>
                        <a:buNone/>
                        <a:tabLst/>
                        <a:defRPr/>
                      </a:pPr>
                      <a:r>
                        <a:rPr lang="uk-UA" u="sng" dirty="0">
                          <a:latin typeface="Times New Roman" panose="02020603050405020304" pitchFamily="18" charset="0"/>
                          <a:cs typeface="Times New Roman" panose="02020603050405020304" pitchFamily="18" charset="0"/>
                        </a:rPr>
                        <a:t>Регламент Офісу Генерального прокурора</a:t>
                      </a:r>
                      <a:endParaRPr lang="uk-UA"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txBody>
                  <a:tcPr>
                    <a:solidFill>
                      <a:schemeClr val="tx2">
                        <a:lumMod val="60000"/>
                        <a:lumOff val="40000"/>
                      </a:schemeClr>
                    </a:solidFill>
                  </a:tcPr>
                </a:tc>
                <a:tc>
                  <a:txBody>
                    <a:bodyPr/>
                    <a:lstStyle/>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Конституція України</a:t>
                      </a: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державну службу»</a:t>
                      </a:r>
                      <a:endParaRPr lang="en-US" u="sng" dirty="0">
                        <a:latin typeface="Times New Roman" panose="02020603050405020304" pitchFamily="18" charset="0"/>
                        <a:cs typeface="Times New Roman" panose="02020603050405020304" pitchFamily="18" charset="0"/>
                      </a:endParaRP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прокуратуру»</a:t>
                      </a:r>
                    </a:p>
                    <a:p>
                      <a:pPr marL="0" indent="0">
                        <a:spcAft>
                          <a:spcPts val="1200"/>
                        </a:spcAft>
                        <a:buNone/>
                      </a:pPr>
                      <a:r>
                        <a:rPr lang="uk-UA" u="sng" dirty="0">
                          <a:latin typeface="Times New Roman" panose="02020603050405020304" pitchFamily="18" charset="0"/>
                          <a:cs typeface="Times New Roman" panose="02020603050405020304" pitchFamily="18" charset="0"/>
                        </a:rPr>
                        <a:t>Закон України «Про запобігання корупції»</a:t>
                      </a:r>
                    </a:p>
                    <a:p>
                      <a:pPr marL="0" indent="0">
                        <a:spcAft>
                          <a:spcPts val="1200"/>
                        </a:spcAft>
                        <a:buNone/>
                      </a:pPr>
                      <a:r>
                        <a:rPr lang="uk-UA" u="sng" dirty="0">
                          <a:latin typeface="Times New Roman" panose="02020603050405020304" pitchFamily="18" charset="0"/>
                          <a:cs typeface="Times New Roman" panose="02020603050405020304" pitchFamily="18" charset="0"/>
                        </a:rPr>
                        <a:t>Регламент Офісу Генерального прокурора</a:t>
                      </a:r>
                      <a:endParaRPr lang="uk-UA"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p>
                      <a:pPr marL="0" indent="0">
                        <a:spcAft>
                          <a:spcPts val="1200"/>
                        </a:spcAft>
                        <a:buNone/>
                      </a:pPr>
                      <a:endParaRPr lang="uk-UA" u="sng" dirty="0">
                        <a:latin typeface="Times New Roman" panose="02020603050405020304" pitchFamily="18" charset="0"/>
                        <a:cs typeface="Times New Roman" panose="02020603050405020304" pitchFamily="18" charset="0"/>
                      </a:endParaRPr>
                    </a:p>
                  </a:txBody>
                  <a:tcPr>
                    <a:solidFill>
                      <a:schemeClr val="tx2">
                        <a:lumMod val="60000"/>
                        <a:lumOff val="40000"/>
                      </a:schemeClr>
                    </a:solidFill>
                  </a:tcPr>
                </a:tc>
                <a:extLst>
                  <a:ext uri="{0D108BD9-81ED-4DB2-BD59-A6C34878D82A}">
                    <a16:rowId xmlns:a16="http://schemas.microsoft.com/office/drawing/2014/main" val="2030830776"/>
                  </a:ext>
                </a:extLst>
              </a:tr>
            </a:tbl>
          </a:graphicData>
        </a:graphic>
      </p:graphicFrame>
      <p:graphicFrame>
        <p:nvGraphicFramePr>
          <p:cNvPr id="7" name="Таблиця 7">
            <a:extLst>
              <a:ext uri="{FF2B5EF4-FFF2-40B4-BE49-F238E27FC236}">
                <a16:creationId xmlns:a16="http://schemas.microsoft.com/office/drawing/2014/main" id="{61BAF99C-84E1-47F1-AF78-D0C7D5B1A670}"/>
              </a:ext>
            </a:extLst>
          </p:cNvPr>
          <p:cNvGraphicFramePr>
            <a:graphicFrameLocks noGrp="1"/>
          </p:cNvGraphicFramePr>
          <p:nvPr>
            <p:ph idx="1"/>
            <p:extLst>
              <p:ext uri="{D42A27DB-BD31-4B8C-83A1-F6EECF244321}">
                <p14:modId xmlns:p14="http://schemas.microsoft.com/office/powerpoint/2010/main" val="3586997519"/>
              </p:ext>
            </p:extLst>
          </p:nvPr>
        </p:nvGraphicFramePr>
        <p:xfrm>
          <a:off x="9983244" y="254959"/>
          <a:ext cx="1753644" cy="640080"/>
        </p:xfrm>
        <a:graphic>
          <a:graphicData uri="http://schemas.openxmlformats.org/drawingml/2006/table">
            <a:tbl>
              <a:tblPr firstRow="1" bandRow="1">
                <a:tableStyleId>{5C22544A-7EE6-4342-B048-85BDC9FD1C3A}</a:tableStyleId>
              </a:tblPr>
              <a:tblGrid>
                <a:gridCol w="1753644">
                  <a:extLst>
                    <a:ext uri="{9D8B030D-6E8A-4147-A177-3AD203B41FA5}">
                      <a16:colId xmlns:a16="http://schemas.microsoft.com/office/drawing/2014/main" val="37004108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800" b="1" dirty="0">
                          <a:latin typeface="Times New Roman" panose="02020603050405020304" pitchFamily="18" charset="0"/>
                          <a:cs typeface="Times New Roman" panose="02020603050405020304" pitchFamily="18" charset="0"/>
                        </a:rPr>
                        <a:t>   Слайд 18-1</a:t>
                      </a:r>
                    </a:p>
                    <a:p>
                      <a:endParaRPr lang="uk-UA" dirty="0"/>
                    </a:p>
                  </a:txBody>
                  <a:tcPr/>
                </a:tc>
                <a:extLst>
                  <a:ext uri="{0D108BD9-81ED-4DB2-BD59-A6C34878D82A}">
                    <a16:rowId xmlns:a16="http://schemas.microsoft.com/office/drawing/2014/main" val="2081624352"/>
                  </a:ext>
                </a:extLst>
              </a:tr>
            </a:tbl>
          </a:graphicData>
        </a:graphic>
      </p:graphicFrame>
    </p:spTree>
    <p:extLst>
      <p:ext uri="{BB962C8B-B14F-4D97-AF65-F5344CB8AC3E}">
        <p14:creationId xmlns:p14="http://schemas.microsoft.com/office/powerpoint/2010/main" val="2691773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0C3284-BA97-4FA7-902B-67BA2BE1B7E2}"/>
              </a:ext>
            </a:extLst>
          </p:cNvPr>
          <p:cNvSpPr>
            <a:spLocks noGrp="1"/>
          </p:cNvSpPr>
          <p:nvPr>
            <p:ph type="title"/>
          </p:nvPr>
        </p:nvSpPr>
        <p:spPr>
          <a:xfrm>
            <a:off x="1102936" y="365125"/>
            <a:ext cx="10250864" cy="709531"/>
          </a:xfrm>
        </p:spPr>
        <p:txBody>
          <a:bodyPr>
            <a:normAutofit/>
          </a:bodyPr>
          <a:lstStyle/>
          <a:p>
            <a:pPr algn="ctr"/>
            <a:r>
              <a:rPr lang="uk-UA" sz="3200" b="1" dirty="0">
                <a:latin typeface="Bookman Old Style" panose="02050604050505020204" pitchFamily="18" charset="0"/>
              </a:rPr>
              <a:t>ЗМІСТ</a:t>
            </a:r>
          </a:p>
        </p:txBody>
      </p:sp>
      <p:graphicFrame>
        <p:nvGraphicFramePr>
          <p:cNvPr id="5" name="Місце для вмісту 4">
            <a:extLst>
              <a:ext uri="{FF2B5EF4-FFF2-40B4-BE49-F238E27FC236}">
                <a16:creationId xmlns:a16="http://schemas.microsoft.com/office/drawing/2014/main" id="{1D6A1A07-5C70-4D9C-AF93-947D7BA71B63}"/>
              </a:ext>
            </a:extLst>
          </p:cNvPr>
          <p:cNvGraphicFramePr>
            <a:graphicFrameLocks noGrp="1"/>
          </p:cNvGraphicFramePr>
          <p:nvPr>
            <p:ph idx="1"/>
            <p:extLst>
              <p:ext uri="{D42A27DB-BD31-4B8C-83A1-F6EECF244321}">
                <p14:modId xmlns:p14="http://schemas.microsoft.com/office/powerpoint/2010/main" val="191435427"/>
              </p:ext>
            </p:extLst>
          </p:nvPr>
        </p:nvGraphicFramePr>
        <p:xfrm>
          <a:off x="638629" y="965234"/>
          <a:ext cx="10892316" cy="5209882"/>
        </p:xfrm>
        <a:graphic>
          <a:graphicData uri="http://schemas.openxmlformats.org/drawingml/2006/table">
            <a:tbl>
              <a:tblPr firstRow="1" firstCol="1" bandRow="1"/>
              <a:tblGrid>
                <a:gridCol w="582111">
                  <a:extLst>
                    <a:ext uri="{9D8B030D-6E8A-4147-A177-3AD203B41FA5}">
                      <a16:colId xmlns:a16="http://schemas.microsoft.com/office/drawing/2014/main" val="681632243"/>
                    </a:ext>
                  </a:extLst>
                </a:gridCol>
                <a:gridCol w="9199496">
                  <a:extLst>
                    <a:ext uri="{9D8B030D-6E8A-4147-A177-3AD203B41FA5}">
                      <a16:colId xmlns:a16="http://schemas.microsoft.com/office/drawing/2014/main" val="590656899"/>
                    </a:ext>
                  </a:extLst>
                </a:gridCol>
                <a:gridCol w="1110709">
                  <a:extLst>
                    <a:ext uri="{9D8B030D-6E8A-4147-A177-3AD203B41FA5}">
                      <a16:colId xmlns:a16="http://schemas.microsoft.com/office/drawing/2014/main" val="2448898310"/>
                    </a:ext>
                  </a:extLst>
                </a:gridCol>
              </a:tblGrid>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 Правові підстави діяльності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 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6435989"/>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Історія прокуратури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5-12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2486966"/>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Система прокуратури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4513657"/>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Функції прокуратури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525323"/>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Офіс Генерального прокурора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452228"/>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Повноваження Генерального прокурора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591387"/>
                  </a:ext>
                </a:extLst>
              </a:tr>
              <a:tr h="0">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Доступно про навігацію на вебсайті ОГП (схематично)</a:t>
                      </a:r>
                    </a:p>
                    <a:p>
                      <a:pPr marL="0" marR="0" lvl="0" indent="0" algn="l" defTabSz="914400" rtl="0" eaLnBrk="1" fontAlgn="auto" latinLnBrk="0" hangingPunct="1">
                        <a:lnSpc>
                          <a:spcPct val="100000"/>
                        </a:lnSpc>
                        <a:spcBef>
                          <a:spcPts val="0"/>
                        </a:spcBef>
                        <a:spcAft>
                          <a:spcPts val="0"/>
                        </a:spcAft>
                        <a:buClrTx/>
                        <a:buSzTx/>
                        <a:buFontTx/>
                        <a:buNone/>
                        <a:tabLst/>
                        <a:defRPr/>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8204232"/>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Підбірка основних нормативних актів та документів орієнтувального характеру в</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допомогу призначеному працівнику (перелік не є вичерпним)</a:t>
                      </a:r>
                    </a:p>
                    <a:p>
                      <a:pPr marL="0" marR="0" lvl="0" indent="0" algn="l" defTabSz="914400" rtl="0" eaLnBrk="1" fontAlgn="auto" latinLnBrk="0" hangingPunct="1">
                        <a:lnSpc>
                          <a:spcPct val="100000"/>
                        </a:lnSpc>
                        <a:spcBef>
                          <a:spcPts val="0"/>
                        </a:spcBef>
                        <a:spcAft>
                          <a:spcPts val="0"/>
                        </a:spcAft>
                        <a:buClrTx/>
                        <a:buSzTx/>
                        <a:buFontTx/>
                        <a:buNone/>
                        <a:tabLst/>
                        <a:defRPr/>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18-20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5137395"/>
                  </a:ext>
                </a:extLst>
              </a:tr>
              <a:tr h="0">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Адаптація працівника в Офісі Генерального прокурора (поняття, мета)</a:t>
                      </a:r>
                    </a:p>
                    <a:p>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243202"/>
                  </a:ext>
                </a:extLst>
              </a:tr>
              <a:tr h="0">
                <a:tc>
                  <a:txBody>
                    <a:bodyPr/>
                    <a:lstStyle/>
                    <a:p>
                      <a:pPr marL="0" indent="0">
                        <a:buFont typeface="+mj-lt"/>
                        <a:buNone/>
                      </a:pPr>
                      <a:r>
                        <a:rPr lang="uk-UA" sz="1600" dirty="0">
                          <a:solidFill>
                            <a:schemeClr val="tx1"/>
                          </a:solidFill>
                          <a:latin typeface="Times New Roman" panose="02020603050405020304" pitchFamily="18"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Матеріали щодо процедури адаптації (бланки)</a:t>
                      </a:r>
                    </a:p>
                    <a:p>
                      <a:endParaRPr lang="uk-UA" sz="1600" dirty="0">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latin typeface="Times New Roman" panose="02020603050405020304" pitchFamily="18" charset="0"/>
                          <a:cs typeface="Times New Roman" panose="02020603050405020304" pitchFamily="18" charset="0"/>
                        </a:rPr>
                        <a:t>22-29</a:t>
                      </a:r>
                    </a:p>
                    <a:p>
                      <a:pPr algn="ctr"/>
                      <a:r>
                        <a:rPr lang="uk-UA" sz="1600" dirty="0">
                          <a:latin typeface="Times New Roman" panose="02020603050405020304" pitchFamily="18" charset="0"/>
                          <a:cs typeface="Times New Roman" panose="02020603050405020304" pitchFamily="18" charset="0"/>
                        </a:rPr>
                        <a:t>30-42 (додатки)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7809040"/>
                  </a:ext>
                </a:extLst>
              </a:tr>
              <a:tr h="395926">
                <a:tc>
                  <a:txBody>
                    <a:bodyPr/>
                    <a:lstStyle/>
                    <a:p>
                      <a:pPr marL="0" indent="0">
                        <a:buFont typeface="+mj-lt"/>
                        <a:buNone/>
                      </a:pPr>
                      <a:r>
                        <a:rPr lang="uk-UA"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Форма зворотного зв’язку прокурора (форма для заповнення прокурором по закінченню адаптації)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8827215"/>
                  </a:ext>
                </a:extLst>
              </a:tr>
            </a:tbl>
          </a:graphicData>
        </a:graphic>
      </p:graphicFrame>
    </p:spTree>
    <p:extLst>
      <p:ext uri="{BB962C8B-B14F-4D97-AF65-F5344CB8AC3E}">
        <p14:creationId xmlns:p14="http://schemas.microsoft.com/office/powerpoint/2010/main" val="4241562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4">
            <a:extLst>
              <a:ext uri="{FF2B5EF4-FFF2-40B4-BE49-F238E27FC236}">
                <a16:creationId xmlns:a16="http://schemas.microsoft.com/office/drawing/2014/main" id="{2A46802F-197C-42E6-8A7B-487ADA2D01C9}"/>
              </a:ext>
            </a:extLst>
          </p:cNvPr>
          <p:cNvGraphicFramePr>
            <a:graphicFrameLocks noGrp="1"/>
          </p:cNvGraphicFramePr>
          <p:nvPr>
            <p:ph idx="1"/>
            <p:extLst>
              <p:ext uri="{D42A27DB-BD31-4B8C-83A1-F6EECF244321}">
                <p14:modId xmlns:p14="http://schemas.microsoft.com/office/powerpoint/2010/main" val="4209253225"/>
              </p:ext>
            </p:extLst>
          </p:nvPr>
        </p:nvGraphicFramePr>
        <p:xfrm>
          <a:off x="505217" y="751562"/>
          <a:ext cx="11203487" cy="5586608"/>
        </p:xfrm>
        <a:graphic>
          <a:graphicData uri="http://schemas.openxmlformats.org/drawingml/2006/table">
            <a:tbl>
              <a:tblPr firstRow="1" bandRow="1">
                <a:tableStyleId>{5C22544A-7EE6-4342-B048-85BDC9FD1C3A}</a:tableStyleId>
              </a:tblPr>
              <a:tblGrid>
                <a:gridCol w="4180900">
                  <a:extLst>
                    <a:ext uri="{9D8B030D-6E8A-4147-A177-3AD203B41FA5}">
                      <a16:colId xmlns:a16="http://schemas.microsoft.com/office/drawing/2014/main" val="1553854136"/>
                    </a:ext>
                  </a:extLst>
                </a:gridCol>
                <a:gridCol w="3851893">
                  <a:extLst>
                    <a:ext uri="{9D8B030D-6E8A-4147-A177-3AD203B41FA5}">
                      <a16:colId xmlns:a16="http://schemas.microsoft.com/office/drawing/2014/main" val="1024689197"/>
                    </a:ext>
                  </a:extLst>
                </a:gridCol>
                <a:gridCol w="3170694">
                  <a:extLst>
                    <a:ext uri="{9D8B030D-6E8A-4147-A177-3AD203B41FA5}">
                      <a16:colId xmlns:a16="http://schemas.microsoft.com/office/drawing/2014/main" val="1093895942"/>
                    </a:ext>
                  </a:extLst>
                </a:gridCol>
              </a:tblGrid>
              <a:tr h="5586608">
                <a:tc>
                  <a:txBody>
                    <a:bodyPr/>
                    <a:lstStyle/>
                    <a:p>
                      <a:pPr marL="0" indent="0">
                        <a:spcAft>
                          <a:spcPts val="1200"/>
                        </a:spcAft>
                        <a:buNone/>
                      </a:pPr>
                      <a:r>
                        <a:rPr lang="uk-UA" sz="1800" b="1" u="sng" kern="1200" dirty="0">
                          <a:solidFill>
                            <a:schemeClr val="lt1"/>
                          </a:solidFill>
                          <a:effectLst/>
                          <a:latin typeface="+mn-lt"/>
                          <a:ea typeface="+mn-ea"/>
                          <a:cs typeface="+mn-cs"/>
                        </a:rPr>
                        <a:t>Правила внутрішнього службового розпорядку прокурорів ОГП</a:t>
                      </a:r>
                    </a:p>
                    <a:p>
                      <a:pPr marL="0" marR="0" lvl="0" indent="0" algn="l" defTabSz="914400" rtl="0" eaLnBrk="1" fontAlgn="auto" latinLnBrk="0" hangingPunct="1">
                        <a:lnSpc>
                          <a:spcPct val="100000"/>
                        </a:lnSpc>
                        <a:spcBef>
                          <a:spcPts val="0"/>
                        </a:spcBef>
                        <a:spcAft>
                          <a:spcPts val="1200"/>
                        </a:spcAft>
                        <a:buClrTx/>
                        <a:buSzTx/>
                        <a:buFontTx/>
                        <a:buNone/>
                        <a:tabLst/>
                        <a:defRPr/>
                      </a:pPr>
                      <a:r>
                        <a:rPr lang="uk-UA" u="sng" dirty="0"/>
                        <a:t>Присяга прокурора</a:t>
                      </a:r>
                      <a:r>
                        <a:rPr lang="uk-UA" dirty="0"/>
                        <a:t> (текст)</a:t>
                      </a:r>
                    </a:p>
                    <a:p>
                      <a:pPr marL="0" marR="0" lvl="0" indent="0" algn="l" defTabSz="914400" rtl="0" eaLnBrk="1" fontAlgn="auto" latinLnBrk="0" hangingPunct="1">
                        <a:lnSpc>
                          <a:spcPct val="100000"/>
                        </a:lnSpc>
                        <a:spcBef>
                          <a:spcPts val="0"/>
                        </a:spcBef>
                        <a:spcAft>
                          <a:spcPts val="1200"/>
                        </a:spcAft>
                        <a:buClrTx/>
                        <a:buSzTx/>
                        <a:buFontTx/>
                        <a:buNone/>
                        <a:tabLst/>
                        <a:defRPr/>
                      </a:pPr>
                      <a:r>
                        <a:rPr lang="uk-UA" sz="1800" b="1" u="sng" kern="1200" dirty="0">
                          <a:solidFill>
                            <a:schemeClr val="lt1"/>
                          </a:solidFill>
                          <a:effectLst/>
                          <a:latin typeface="+mn-lt"/>
                          <a:ea typeface="+mn-ea"/>
                          <a:cs typeface="+mn-cs"/>
                        </a:rPr>
                        <a:t>Інструкція з діловодства в органах прокуратури</a:t>
                      </a:r>
                    </a:p>
                    <a:p>
                      <a:pPr marL="0" marR="0" lvl="0" indent="0" algn="l" defTabSz="914400" rtl="0" eaLnBrk="1" fontAlgn="auto" latinLnBrk="0" hangingPunct="1">
                        <a:lnSpc>
                          <a:spcPct val="100000"/>
                        </a:lnSpc>
                        <a:spcBef>
                          <a:spcPts val="0"/>
                        </a:spcBef>
                        <a:spcAft>
                          <a:spcPts val="300"/>
                        </a:spcAft>
                        <a:buClrTx/>
                        <a:buSzTx/>
                        <a:buFontTx/>
                        <a:buNone/>
                        <a:tabLst/>
                        <a:defRPr/>
                      </a:pPr>
                      <a:endParaRPr lang="uk-UA" dirty="0"/>
                    </a:p>
                    <a:p>
                      <a:pPr marL="0" indent="0">
                        <a:spcAft>
                          <a:spcPts val="300"/>
                        </a:spcAft>
                        <a:buNone/>
                      </a:pPr>
                      <a:endParaRPr lang="uk-UA" sz="1800" b="1" kern="1200" dirty="0">
                        <a:solidFill>
                          <a:schemeClr val="lt1"/>
                        </a:solidFill>
                        <a:effectLst/>
                        <a:latin typeface="+mn-lt"/>
                        <a:ea typeface="+mn-ea"/>
                        <a:cs typeface="+mn-cs"/>
                      </a:endParaRPr>
                    </a:p>
                    <a:p>
                      <a:pPr marL="342900" indent="-342900">
                        <a:buAutoNum type="arabicPeriod"/>
                      </a:pPr>
                      <a:endParaRPr lang="uk-UA" dirty="0"/>
                    </a:p>
                    <a:p>
                      <a:endParaRPr lang="uk-UA" dirty="0"/>
                    </a:p>
                    <a:p>
                      <a:endParaRPr lang="uk-UA" dirty="0"/>
                    </a:p>
                    <a:p>
                      <a:endParaRPr lang="uk-UA" dirty="0"/>
                    </a:p>
                    <a:p>
                      <a:endParaRPr lang="uk-UA" dirty="0"/>
                    </a:p>
                  </a:txBody>
                  <a:tcPr/>
                </a:tc>
                <a:tc>
                  <a:txBody>
                    <a:bodyPr/>
                    <a:lstStyle/>
                    <a:p>
                      <a:pPr marL="0" indent="0">
                        <a:spcAft>
                          <a:spcPts val="1200"/>
                        </a:spcAft>
                        <a:buNone/>
                      </a:pPr>
                      <a:r>
                        <a:rPr lang="uk-UA" sz="1800" b="1" u="sng" kern="1200" dirty="0">
                          <a:solidFill>
                            <a:schemeClr val="lt1"/>
                          </a:solidFill>
                          <a:effectLst/>
                          <a:latin typeface="+mn-lt"/>
                          <a:ea typeface="+mn-ea"/>
                          <a:cs typeface="+mn-cs"/>
                        </a:rPr>
                        <a:t>Правила внутрішнього трудового розпорядку працівників, які виконують функції з обслуговування, та робітників ОГП</a:t>
                      </a:r>
                    </a:p>
                    <a:p>
                      <a:pPr marL="0" indent="0">
                        <a:spcAft>
                          <a:spcPts val="1200"/>
                        </a:spcAft>
                        <a:buNone/>
                      </a:pPr>
                      <a:r>
                        <a:rPr lang="uk-UA" sz="1800" b="1" u="sng" kern="1200" dirty="0">
                          <a:solidFill>
                            <a:schemeClr val="lt1"/>
                          </a:solidFill>
                          <a:effectLst/>
                          <a:latin typeface="+mn-lt"/>
                          <a:ea typeface="+mn-ea"/>
                          <a:cs typeface="+mn-cs"/>
                        </a:rPr>
                        <a:t>Правила внутрішнього трудового розпорядку працівників патронатної служби ОГП</a:t>
                      </a:r>
                    </a:p>
                    <a:p>
                      <a:pPr marL="0" marR="0" lvl="0" indent="0" algn="l" defTabSz="914400" rtl="0" eaLnBrk="1" fontAlgn="auto" latinLnBrk="0" hangingPunct="1">
                        <a:lnSpc>
                          <a:spcPct val="100000"/>
                        </a:lnSpc>
                        <a:spcBef>
                          <a:spcPts val="0"/>
                        </a:spcBef>
                        <a:spcAft>
                          <a:spcPts val="1200"/>
                        </a:spcAft>
                        <a:buClrTx/>
                        <a:buSzTx/>
                        <a:buFontTx/>
                        <a:buNone/>
                        <a:tabLst/>
                        <a:defRPr/>
                      </a:pPr>
                      <a:r>
                        <a:rPr lang="uk-UA" sz="1800" b="1" u="sng" kern="1200" dirty="0">
                          <a:solidFill>
                            <a:schemeClr val="lt1"/>
                          </a:solidFill>
                          <a:effectLst/>
                          <a:latin typeface="+mn-lt"/>
                          <a:ea typeface="+mn-ea"/>
                          <a:cs typeface="+mn-cs"/>
                        </a:rPr>
                        <a:t>Інструкція з діловодства в органах прокуратури</a:t>
                      </a:r>
                    </a:p>
                    <a:p>
                      <a:endParaRPr lang="uk-UA" dirty="0"/>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ru-RU" sz="1800" b="1" u="sng" kern="1200" dirty="0">
                          <a:solidFill>
                            <a:schemeClr val="lt1"/>
                          </a:solidFill>
                          <a:effectLst/>
                          <a:latin typeface="+mn-lt"/>
                          <a:ea typeface="+mn-ea"/>
                          <a:cs typeface="+mn-cs"/>
                        </a:rPr>
                        <a:t>Правила </a:t>
                      </a:r>
                      <a:r>
                        <a:rPr lang="ru-RU" sz="1800" b="1" u="sng" kern="1200" dirty="0" err="1">
                          <a:solidFill>
                            <a:schemeClr val="lt1"/>
                          </a:solidFill>
                          <a:effectLst/>
                          <a:latin typeface="+mn-lt"/>
                          <a:ea typeface="+mn-ea"/>
                          <a:cs typeface="+mn-cs"/>
                        </a:rPr>
                        <a:t>внутрішнього</a:t>
                      </a:r>
                      <a:r>
                        <a:rPr lang="ru-RU" sz="1800" b="1" u="sng" kern="1200" dirty="0">
                          <a:solidFill>
                            <a:schemeClr val="lt1"/>
                          </a:solidFill>
                          <a:effectLst/>
                          <a:latin typeface="+mn-lt"/>
                          <a:ea typeface="+mn-ea"/>
                          <a:cs typeface="+mn-cs"/>
                        </a:rPr>
                        <a:t> </a:t>
                      </a:r>
                      <a:r>
                        <a:rPr lang="ru-RU" sz="1800" b="1" u="sng" kern="1200" dirty="0" err="1">
                          <a:solidFill>
                            <a:schemeClr val="lt1"/>
                          </a:solidFill>
                          <a:effectLst/>
                          <a:latin typeface="+mn-lt"/>
                          <a:ea typeface="+mn-ea"/>
                          <a:cs typeface="+mn-cs"/>
                        </a:rPr>
                        <a:t>службового</a:t>
                      </a:r>
                      <a:r>
                        <a:rPr lang="ru-RU" sz="1800" b="1" u="sng" kern="1200" dirty="0">
                          <a:solidFill>
                            <a:schemeClr val="lt1"/>
                          </a:solidFill>
                          <a:effectLst/>
                          <a:latin typeface="+mn-lt"/>
                          <a:ea typeface="+mn-ea"/>
                          <a:cs typeface="+mn-cs"/>
                        </a:rPr>
                        <a:t> </a:t>
                      </a:r>
                      <a:r>
                        <a:rPr lang="ru-RU" sz="1800" b="1" u="sng" kern="1200" dirty="0" err="1">
                          <a:solidFill>
                            <a:schemeClr val="lt1"/>
                          </a:solidFill>
                          <a:effectLst/>
                          <a:latin typeface="+mn-lt"/>
                          <a:ea typeface="+mn-ea"/>
                          <a:cs typeface="+mn-cs"/>
                        </a:rPr>
                        <a:t>розпорядку</a:t>
                      </a:r>
                      <a:r>
                        <a:rPr lang="uk-UA" sz="1800" b="1" u="sng" kern="1200" dirty="0">
                          <a:solidFill>
                            <a:schemeClr val="lt1"/>
                          </a:solidFill>
                          <a:effectLst/>
                          <a:latin typeface="+mn-lt"/>
                          <a:ea typeface="+mn-ea"/>
                          <a:cs typeface="+mn-cs"/>
                        </a:rPr>
                        <a:t> державних службовців ОГП</a:t>
                      </a:r>
                    </a:p>
                    <a:p>
                      <a:pPr lvl="0">
                        <a:spcAft>
                          <a:spcPts val="1200"/>
                        </a:spcAft>
                      </a:pPr>
                      <a:r>
                        <a:rPr lang="uk-UA" sz="1800" b="1" u="sng" kern="1200" dirty="0">
                          <a:solidFill>
                            <a:schemeClr val="lt1"/>
                          </a:solidFill>
                          <a:effectLst/>
                          <a:latin typeface="+mn-lt"/>
                          <a:ea typeface="+mn-ea"/>
                          <a:cs typeface="+mn-cs"/>
                        </a:rPr>
                        <a:t>Загальні правила етичної поведінки державних службовців та посадових осіб місцевого самоврядування </a:t>
                      </a:r>
                    </a:p>
                    <a:p>
                      <a:pPr lvl="0">
                        <a:spcAft>
                          <a:spcPts val="1200"/>
                        </a:spcAft>
                      </a:pPr>
                      <a:r>
                        <a:rPr lang="uk-UA" sz="1800" b="1" u="sng" kern="1200" dirty="0">
                          <a:solidFill>
                            <a:schemeClr val="lt1"/>
                          </a:solidFill>
                          <a:effectLst/>
                          <a:latin typeface="+mn-lt"/>
                          <a:ea typeface="+mn-ea"/>
                          <a:cs typeface="+mn-cs"/>
                        </a:rPr>
                        <a:t>Присяга державного службовця (текст)</a:t>
                      </a:r>
                    </a:p>
                    <a:p>
                      <a:pPr marL="0" indent="0">
                        <a:spcAft>
                          <a:spcPts val="1200"/>
                        </a:spcAft>
                        <a:buNone/>
                      </a:pPr>
                      <a:r>
                        <a:rPr lang="uk-UA" sz="1800" b="1" u="sng" kern="1200" dirty="0">
                          <a:solidFill>
                            <a:schemeClr val="lt1"/>
                          </a:solidFill>
                          <a:effectLst/>
                          <a:latin typeface="+mn-lt"/>
                          <a:ea typeface="+mn-ea"/>
                          <a:cs typeface="+mn-cs"/>
                        </a:rPr>
                        <a:t>Інструкція з діловодства в органах прокуратури</a:t>
                      </a:r>
                    </a:p>
                    <a:p>
                      <a:endParaRPr lang="uk-UA" dirty="0"/>
                    </a:p>
                  </a:txBody>
                  <a:tcPr/>
                </a:tc>
                <a:extLst>
                  <a:ext uri="{0D108BD9-81ED-4DB2-BD59-A6C34878D82A}">
                    <a16:rowId xmlns:a16="http://schemas.microsoft.com/office/drawing/2014/main" val="362718852"/>
                  </a:ext>
                </a:extLst>
              </a:tr>
            </a:tbl>
          </a:graphicData>
        </a:graphic>
      </p:graphicFrame>
      <p:graphicFrame>
        <p:nvGraphicFramePr>
          <p:cNvPr id="5" name="Таблиця 5">
            <a:extLst>
              <a:ext uri="{FF2B5EF4-FFF2-40B4-BE49-F238E27FC236}">
                <a16:creationId xmlns:a16="http://schemas.microsoft.com/office/drawing/2014/main" id="{EBDC0662-F752-4E45-80A1-B3A3C00D518A}"/>
              </a:ext>
            </a:extLst>
          </p:cNvPr>
          <p:cNvGraphicFramePr>
            <a:graphicFrameLocks noGrp="1"/>
          </p:cNvGraphicFramePr>
          <p:nvPr>
            <p:extLst>
              <p:ext uri="{D42A27DB-BD31-4B8C-83A1-F6EECF244321}">
                <p14:modId xmlns:p14="http://schemas.microsoft.com/office/powerpoint/2010/main" val="3827603077"/>
              </p:ext>
            </p:extLst>
          </p:nvPr>
        </p:nvGraphicFramePr>
        <p:xfrm>
          <a:off x="9544833" y="148990"/>
          <a:ext cx="2163871" cy="370840"/>
        </p:xfrm>
        <a:graphic>
          <a:graphicData uri="http://schemas.openxmlformats.org/drawingml/2006/table">
            <a:tbl>
              <a:tblPr firstRow="1" bandRow="1">
                <a:tableStyleId>{5C22544A-7EE6-4342-B048-85BDC9FD1C3A}</a:tableStyleId>
              </a:tblPr>
              <a:tblGrid>
                <a:gridCol w="2163871">
                  <a:extLst>
                    <a:ext uri="{9D8B030D-6E8A-4147-A177-3AD203B41FA5}">
                      <a16:colId xmlns:a16="http://schemas.microsoft.com/office/drawing/2014/main" val="3203310063"/>
                    </a:ext>
                  </a:extLst>
                </a:gridCol>
              </a:tblGrid>
              <a:tr h="370840">
                <a:tc>
                  <a:txBody>
                    <a:bodyPr/>
                    <a:lstStyle/>
                    <a:p>
                      <a:r>
                        <a:rPr lang="uk-UA" sz="1800" dirty="0">
                          <a:latin typeface="Times New Roman" panose="02020603050405020304" pitchFamily="18" charset="0"/>
                          <a:cs typeface="Times New Roman" panose="02020603050405020304" pitchFamily="18" charset="0"/>
                        </a:rPr>
                        <a:t>             Слайд 18-2</a:t>
                      </a:r>
                      <a:endParaRPr lang="uk-UA" dirty="0"/>
                    </a:p>
                  </a:txBody>
                  <a:tcPr/>
                </a:tc>
                <a:extLst>
                  <a:ext uri="{0D108BD9-81ED-4DB2-BD59-A6C34878D82A}">
                    <a16:rowId xmlns:a16="http://schemas.microsoft.com/office/drawing/2014/main" val="4094840623"/>
                  </a:ext>
                </a:extLst>
              </a:tr>
            </a:tbl>
          </a:graphicData>
        </a:graphic>
      </p:graphicFrame>
    </p:spTree>
    <p:extLst>
      <p:ext uri="{BB962C8B-B14F-4D97-AF65-F5344CB8AC3E}">
        <p14:creationId xmlns:p14="http://schemas.microsoft.com/office/powerpoint/2010/main" val="393764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3F9B8C-D746-4CF1-A563-145F74B08988}"/>
              </a:ext>
            </a:extLst>
          </p:cNvPr>
          <p:cNvSpPr>
            <a:spLocks noGrp="1"/>
          </p:cNvSpPr>
          <p:nvPr>
            <p:ph type="title"/>
          </p:nvPr>
        </p:nvSpPr>
        <p:spPr>
          <a:xfrm>
            <a:off x="838200" y="365125"/>
            <a:ext cx="10515600" cy="473075"/>
          </a:xfrm>
        </p:spPr>
        <p:txBody>
          <a:bodyPr>
            <a:normAutofit/>
          </a:bodyPr>
          <a:lstStyle/>
          <a:p>
            <a:r>
              <a:rPr lang="uk-UA" sz="2000" b="1" dirty="0">
                <a:latin typeface="Times New Roman" panose="02020603050405020304" pitchFamily="18" charset="0"/>
                <a:cs typeface="Times New Roman" panose="02020603050405020304" pitchFamily="18" charset="0"/>
              </a:rPr>
              <a:t>АДАПТАЦІЯ В ОФІСІ ГЕНЕРАЛЬНОГО ПРОКУРОРА</a:t>
            </a:r>
          </a:p>
        </p:txBody>
      </p:sp>
      <p:sp>
        <p:nvSpPr>
          <p:cNvPr id="3" name="Місце для вмісту 2">
            <a:extLst>
              <a:ext uri="{FF2B5EF4-FFF2-40B4-BE49-F238E27FC236}">
                <a16:creationId xmlns:a16="http://schemas.microsoft.com/office/drawing/2014/main" id="{27C86D9A-7468-4AB6-9A15-7742A7FF6486}"/>
              </a:ext>
            </a:extLst>
          </p:cNvPr>
          <p:cNvSpPr>
            <a:spLocks noGrp="1"/>
          </p:cNvSpPr>
          <p:nvPr>
            <p:ph idx="1"/>
          </p:nvPr>
        </p:nvSpPr>
        <p:spPr>
          <a:xfrm>
            <a:off x="487680" y="1021080"/>
            <a:ext cx="10866120" cy="5471795"/>
          </a:xfrm>
        </p:spPr>
        <p:txBody>
          <a:bodyPr>
            <a:normAutofit fontScale="92500" lnSpcReduction="10000"/>
          </a:bodyPr>
          <a:lstStyle/>
          <a:p>
            <a:pPr algn="just"/>
            <a:r>
              <a:rPr lang="uk-UA" sz="1900" b="1" dirty="0">
                <a:latin typeface="Times New Roman" panose="02020603050405020304" pitchFamily="18" charset="0"/>
                <a:ea typeface="Times New Roman" panose="02020603050405020304" pitchFamily="18" charset="0"/>
              </a:rPr>
              <a:t>А</a:t>
            </a:r>
            <a:r>
              <a:rPr lang="uk-UA" sz="1900" b="1" dirty="0">
                <a:effectLst/>
                <a:latin typeface="Times New Roman" panose="02020603050405020304" pitchFamily="18" charset="0"/>
                <a:ea typeface="Times New Roman" panose="02020603050405020304" pitchFamily="18" charset="0"/>
              </a:rPr>
              <a:t>даптація</a:t>
            </a:r>
            <a:r>
              <a:rPr lang="uk-UA" sz="1900" dirty="0">
                <a:effectLst/>
                <a:latin typeface="Times New Roman" panose="02020603050405020304" pitchFamily="18" charset="0"/>
                <a:ea typeface="Times New Roman" panose="02020603050405020304" pitchFamily="18" charset="0"/>
              </a:rPr>
              <a:t> в Офісі Генерального прокурора – процес ознайомлення та соціальної інтеграції призначених працівників до Офісу Генерального прокурора (далі – ОГП), до змісту та умов службової діяльності в органах прокуратури та колективу, що базується на поступовому здобутті нових професійних знань та навиків, вивченні стратегічних цілей та завдань органів прокуратури, освоєнні в колективі та долученні до організаційної культури ОГП.</a:t>
            </a:r>
          </a:p>
          <a:p>
            <a:pPr algn="just"/>
            <a:r>
              <a:rPr lang="uk-UA" sz="1900" dirty="0">
                <a:effectLst/>
                <a:latin typeface="Times New Roman" panose="02020603050405020304" pitchFamily="18" charset="0"/>
                <a:ea typeface="Times New Roman" panose="02020603050405020304" pitchFamily="18" charset="0"/>
              </a:rPr>
              <a:t>Адаптація проводиться стосовно уперше призначених працівників до ОГП (на посади прокурорів, державних службовців, інших працівників), а також за рішенням керівника кадрового підрозділу – стосовно осіб, які приступають до виконання посадових обов’язків після тривалої відсутності на роботі</a:t>
            </a:r>
            <a:r>
              <a:rPr lang="ru-RU" sz="1900" dirty="0">
                <a:effectLst/>
                <a:latin typeface="Times New Roman" panose="02020603050405020304" pitchFamily="18" charset="0"/>
                <a:ea typeface="Times New Roman" panose="02020603050405020304" pitchFamily="18" charset="0"/>
              </a:rPr>
              <a:t>,</a:t>
            </a:r>
            <a:r>
              <a:rPr lang="uk-UA" sz="1900" dirty="0">
                <a:effectLst/>
                <a:latin typeface="Times New Roman" panose="02020603050405020304" pitchFamily="18" charset="0"/>
                <a:ea typeface="Times New Roman" panose="02020603050405020304" pitchFamily="18" charset="0"/>
              </a:rPr>
              <a:t> за умови збереження за ними робочого місця (після закінчення відпустки для догляду за дитиною, після завершення військової служби тощо). </a:t>
            </a:r>
          </a:p>
          <a:p>
            <a:pPr algn="just"/>
            <a:r>
              <a:rPr lang="uk-UA" sz="1900" dirty="0">
                <a:effectLst/>
                <a:latin typeface="Times New Roman" panose="02020603050405020304" pitchFamily="18" charset="0"/>
                <a:ea typeface="Calibri" panose="020F0502020204030204" pitchFamily="34" charset="0"/>
                <a:cs typeface="Calibri" panose="020F0502020204030204" pitchFamily="34" charset="0"/>
              </a:rPr>
              <a:t>Адаптація в ОГП проводиться </a:t>
            </a:r>
            <a:r>
              <a:rPr lang="uk-UA" sz="1900" b="1" dirty="0">
                <a:effectLst/>
                <a:latin typeface="Times New Roman" panose="02020603050405020304" pitchFamily="18" charset="0"/>
                <a:ea typeface="Calibri" panose="020F0502020204030204" pitchFamily="34" charset="0"/>
                <a:cs typeface="Calibri" panose="020F0502020204030204" pitchFamily="34" charset="0"/>
              </a:rPr>
              <a:t>з метою</a:t>
            </a:r>
            <a:r>
              <a:rPr lang="uk-UA" sz="1900" dirty="0">
                <a:effectLst/>
                <a:latin typeface="Times New Roman" panose="02020603050405020304" pitchFamily="18" charset="0"/>
                <a:ea typeface="Calibri" panose="020F0502020204030204" pitchFamily="34" charset="0"/>
                <a:cs typeface="Calibri" panose="020F0502020204030204" pitchFamily="34" charset="0"/>
              </a:rPr>
              <a:t> забезпечення системного, структурованого, якісного i керованого процесу освоєння </a:t>
            </a:r>
            <a:r>
              <a:rPr lang="uk-UA" sz="1900" i="1" dirty="0">
                <a:effectLst/>
                <a:latin typeface="Times New Roman" panose="02020603050405020304" pitchFamily="18" charset="0"/>
                <a:ea typeface="Calibri" panose="020F0502020204030204" pitchFamily="34" charset="0"/>
                <a:cs typeface="Calibri" panose="020F0502020204030204" pitchFamily="34" charset="0"/>
              </a:rPr>
              <a:t>уперше призначеного працівника </a:t>
            </a:r>
            <a:r>
              <a:rPr lang="uk-UA" sz="1900" dirty="0">
                <a:effectLst/>
                <a:latin typeface="Times New Roman" panose="02020603050405020304" pitchFamily="18" charset="0"/>
                <a:ea typeface="Calibri" panose="020F0502020204030204" pitchFamily="34" charset="0"/>
                <a:cs typeface="Calibri" panose="020F0502020204030204" pitchFamily="34" charset="0"/>
              </a:rPr>
              <a:t>на новому робочому місці, зокрема, скорочення часу, необхідного для досягнення ним запланованого рівня ефективності i результативності службової діяльності; для розвитку i вдосконалення професійних знань, умінь i навичок, а також особистих та ділових якостей, необхідних для самостійного, якісного та відповідального виконання посадових обов’язків. </a:t>
            </a:r>
          </a:p>
          <a:p>
            <a:pPr algn="just"/>
            <a:r>
              <a:rPr lang="uk-UA" sz="1900" dirty="0">
                <a:effectLst/>
                <a:latin typeface="Times New Roman" panose="02020603050405020304" pitchFamily="18" charset="0"/>
                <a:ea typeface="Times New Roman" panose="02020603050405020304" pitchFamily="18" charset="0"/>
              </a:rPr>
              <a:t>Забезпечення комфортного перебування уперше призначеного працівника в колективі з перших днів роботи, знайомство та налагодження відносин з колегами, ознайомлення з особливостями роботи органів прокуратури України, їх місією, цінностями, долучення до організаційної культури та командної роботи, засвоєння норм i правил етичної поведінки в органах прокуратури має на меті підвищення результативності роботи, зменшення плинності кадрів та формування позитивного іміджу органів прокуратури України.</a:t>
            </a:r>
          </a:p>
          <a:p>
            <a:endParaRPr lang="uk-UA" sz="1700" dirty="0">
              <a:effectLst/>
              <a:latin typeface="Times New Roman" panose="02020603050405020304" pitchFamily="18" charset="0"/>
              <a:ea typeface="Times New Roman" panose="02020603050405020304" pitchFamily="18" charset="0"/>
            </a:endParaRPr>
          </a:p>
          <a:p>
            <a:pPr algn="just"/>
            <a:endParaRPr lang="uk-UA" dirty="0"/>
          </a:p>
        </p:txBody>
      </p:sp>
    </p:spTree>
    <p:extLst>
      <p:ext uri="{BB962C8B-B14F-4D97-AF65-F5344CB8AC3E}">
        <p14:creationId xmlns:p14="http://schemas.microsoft.com/office/powerpoint/2010/main" val="2882885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703023-D13E-428F-8EE4-BC5204D61195}"/>
              </a:ext>
            </a:extLst>
          </p:cNvPr>
          <p:cNvSpPr>
            <a:spLocks noGrp="1"/>
          </p:cNvSpPr>
          <p:nvPr>
            <p:ph type="title"/>
          </p:nvPr>
        </p:nvSpPr>
        <p:spPr>
          <a:xfrm>
            <a:off x="988513" y="998492"/>
            <a:ext cx="10515600" cy="1325563"/>
          </a:xfrm>
        </p:spPr>
        <p:txBody>
          <a:bodyPr>
            <a:normAutofit fontScale="90000"/>
          </a:bodyPr>
          <a:lstStyle/>
          <a:p>
            <a:pPr marL="0" marR="0" lvl="0" indent="-228600" defTabSz="914400" rtl="0" eaLnBrk="1" fontAlgn="ctr" latinLnBrk="0" hangingPunct="1">
              <a:lnSpc>
                <a:spcPct val="90000"/>
              </a:lnSpc>
              <a:spcBef>
                <a:spcPts val="0"/>
              </a:spcBef>
              <a:spcAft>
                <a:spcPts val="0"/>
              </a:spcAft>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uk-UA" sz="2400" b="0" i="0" u="none" strike="noStrike" kern="1200" cap="none" spc="0" normalizeH="0" baseline="0" noProof="0" dirty="0">
                <a:ln>
                  <a:noFill/>
                </a:ln>
                <a:solidFill>
                  <a:prstClr val="black"/>
                </a:solidFill>
                <a:effectLst/>
                <a:uLnTx/>
                <a:uFillTx/>
                <a:latin typeface="Calibri" panose="020F0502020204030204"/>
                <a:ea typeface="+mn-ea"/>
                <a:cs typeface="+mn-cs"/>
              </a:rPr>
              <a:t>У цій папці Ви знайдете корисні матеріали щодо процедури адаптації </a:t>
            </a:r>
            <a:br>
              <a:rPr kumimoji="0" lang="uk-UA" sz="2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uk-UA" sz="2400" b="1" i="1" u="none" strike="noStrike" kern="1200" cap="none" spc="0" normalizeH="0" baseline="0" noProof="0" dirty="0">
                <a:ln>
                  <a:noFill/>
                </a:ln>
                <a:solidFill>
                  <a:srgbClr val="FFC000"/>
                </a:solidFill>
                <a:effectLst/>
                <a:uLnTx/>
                <a:uFillTx/>
                <a:latin typeface="Calibri" panose="020F0502020204030204"/>
                <a:ea typeface="+mn-ea"/>
                <a:cs typeface="+mn-cs"/>
              </a:rPr>
              <a:t>(шаблони доступні для завантаження та редагування)</a:t>
            </a:r>
            <a:br>
              <a:rPr kumimoji="0" lang="uk-UA" sz="2400" b="1" i="1" u="none" strike="noStrike" kern="1200" cap="none" spc="0" normalizeH="0" baseline="0" noProof="0" dirty="0">
                <a:ln>
                  <a:noFill/>
                </a:ln>
                <a:solidFill>
                  <a:srgbClr val="FFC000"/>
                </a:solidFill>
                <a:effectLst/>
                <a:uLnTx/>
                <a:uFillTx/>
                <a:latin typeface="Calibri" panose="020F0502020204030204"/>
                <a:ea typeface="+mn-ea"/>
                <a:cs typeface="+mn-cs"/>
              </a:rPr>
            </a:br>
            <a:endParaRPr lang="uk-UA" sz="2400" dirty="0"/>
          </a:p>
        </p:txBody>
      </p:sp>
      <p:graphicFrame>
        <p:nvGraphicFramePr>
          <p:cNvPr id="7" name="Таблиця 7">
            <a:extLst>
              <a:ext uri="{FF2B5EF4-FFF2-40B4-BE49-F238E27FC236}">
                <a16:creationId xmlns:a16="http://schemas.microsoft.com/office/drawing/2014/main" id="{0A75FF6C-85C4-4D82-A09D-9F4AF724DAED}"/>
              </a:ext>
            </a:extLst>
          </p:cNvPr>
          <p:cNvGraphicFramePr>
            <a:graphicFrameLocks noGrp="1"/>
          </p:cNvGraphicFramePr>
          <p:nvPr>
            <p:extLst>
              <p:ext uri="{D42A27DB-BD31-4B8C-83A1-F6EECF244321}">
                <p14:modId xmlns:p14="http://schemas.microsoft.com/office/powerpoint/2010/main" val="269678078"/>
              </p:ext>
            </p:extLst>
          </p:nvPr>
        </p:nvGraphicFramePr>
        <p:xfrm>
          <a:off x="1894214" y="2473309"/>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476853376"/>
                    </a:ext>
                  </a:extLst>
                </a:gridCol>
              </a:tblGrid>
              <a:tr h="370840">
                <a:tc>
                  <a:txBody>
                    <a:bodyPr/>
                    <a:lstStyle/>
                    <a:p>
                      <a:pPr algn="ctr"/>
                      <a:r>
                        <a:rPr lang="uk-UA" sz="3600" dirty="0"/>
                        <a:t>НАСТАВНИК</a:t>
                      </a:r>
                    </a:p>
                  </a:txBody>
                  <a:tcPr/>
                </a:tc>
                <a:extLst>
                  <a:ext uri="{0D108BD9-81ED-4DB2-BD59-A6C34878D82A}">
                    <a16:rowId xmlns:a16="http://schemas.microsoft.com/office/drawing/2014/main" val="4108588362"/>
                  </a:ext>
                </a:extLst>
              </a:tr>
            </a:tbl>
          </a:graphicData>
        </a:graphic>
      </p:graphicFrame>
      <p:graphicFrame>
        <p:nvGraphicFramePr>
          <p:cNvPr id="8" name="Таблиця 8">
            <a:extLst>
              <a:ext uri="{FF2B5EF4-FFF2-40B4-BE49-F238E27FC236}">
                <a16:creationId xmlns:a16="http://schemas.microsoft.com/office/drawing/2014/main" id="{959D2103-FB2F-42FF-A5CC-A8D8EC5F7188}"/>
              </a:ext>
            </a:extLst>
          </p:cNvPr>
          <p:cNvGraphicFramePr>
            <a:graphicFrameLocks noGrp="1"/>
          </p:cNvGraphicFramePr>
          <p:nvPr>
            <p:extLst>
              <p:ext uri="{D42A27DB-BD31-4B8C-83A1-F6EECF244321}">
                <p14:modId xmlns:p14="http://schemas.microsoft.com/office/powerpoint/2010/main" val="3565581803"/>
              </p:ext>
            </p:extLst>
          </p:nvPr>
        </p:nvGraphicFramePr>
        <p:xfrm>
          <a:off x="9244207" y="343778"/>
          <a:ext cx="2368811" cy="370840"/>
        </p:xfrm>
        <a:graphic>
          <a:graphicData uri="http://schemas.openxmlformats.org/drawingml/2006/table">
            <a:tbl>
              <a:tblPr firstRow="1" bandRow="1">
                <a:tableStyleId>{5C22544A-7EE6-4342-B048-85BDC9FD1C3A}</a:tableStyleId>
              </a:tblPr>
              <a:tblGrid>
                <a:gridCol w="2368811">
                  <a:extLst>
                    <a:ext uri="{9D8B030D-6E8A-4147-A177-3AD203B41FA5}">
                      <a16:colId xmlns:a16="http://schemas.microsoft.com/office/drawing/2014/main" val="258847587"/>
                    </a:ext>
                  </a:extLst>
                </a:gridCol>
              </a:tblGrid>
              <a:tr h="370840">
                <a:tc>
                  <a:txBody>
                    <a:bodyPr/>
                    <a:lstStyle/>
                    <a:p>
                      <a:pPr algn="ctr"/>
                      <a:r>
                        <a:rPr kumimoji="0" lang="uk-UA" sz="1600" b="1"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СЛАЙД 22</a:t>
                      </a:r>
                      <a:endParaRPr lang="uk-UA" sz="1600" b="1"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10748331"/>
                  </a:ext>
                </a:extLst>
              </a:tr>
            </a:tbl>
          </a:graphicData>
        </a:graphic>
      </p:graphicFrame>
      <p:graphicFrame>
        <p:nvGraphicFramePr>
          <p:cNvPr id="3" name="Таблиця 4">
            <a:extLst>
              <a:ext uri="{FF2B5EF4-FFF2-40B4-BE49-F238E27FC236}">
                <a16:creationId xmlns:a16="http://schemas.microsoft.com/office/drawing/2014/main" id="{F1206FCA-3117-4CA5-AD5B-F3102F0589DE}"/>
              </a:ext>
            </a:extLst>
          </p:cNvPr>
          <p:cNvGraphicFramePr>
            <a:graphicFrameLocks noGrp="1"/>
          </p:cNvGraphicFramePr>
          <p:nvPr>
            <p:extLst>
              <p:ext uri="{D42A27DB-BD31-4B8C-83A1-F6EECF244321}">
                <p14:modId xmlns:p14="http://schemas.microsoft.com/office/powerpoint/2010/main" val="2400847828"/>
              </p:ext>
            </p:extLst>
          </p:nvPr>
        </p:nvGraphicFramePr>
        <p:xfrm>
          <a:off x="724000" y="4452991"/>
          <a:ext cx="10468428" cy="1408359"/>
        </p:xfrm>
        <a:graphic>
          <a:graphicData uri="http://schemas.openxmlformats.org/drawingml/2006/table">
            <a:tbl>
              <a:tblPr firstRow="1" bandRow="1">
                <a:tableStyleId>{5C22544A-7EE6-4342-B048-85BDC9FD1C3A}</a:tableStyleId>
              </a:tblPr>
              <a:tblGrid>
                <a:gridCol w="3489476">
                  <a:extLst>
                    <a:ext uri="{9D8B030D-6E8A-4147-A177-3AD203B41FA5}">
                      <a16:colId xmlns:a16="http://schemas.microsoft.com/office/drawing/2014/main" val="2595677091"/>
                    </a:ext>
                  </a:extLst>
                </a:gridCol>
                <a:gridCol w="3489476">
                  <a:extLst>
                    <a:ext uri="{9D8B030D-6E8A-4147-A177-3AD203B41FA5}">
                      <a16:colId xmlns:a16="http://schemas.microsoft.com/office/drawing/2014/main" val="877941067"/>
                    </a:ext>
                  </a:extLst>
                </a:gridCol>
                <a:gridCol w="3489476">
                  <a:extLst>
                    <a:ext uri="{9D8B030D-6E8A-4147-A177-3AD203B41FA5}">
                      <a16:colId xmlns:a16="http://schemas.microsoft.com/office/drawing/2014/main" val="985908823"/>
                    </a:ext>
                  </a:extLst>
                </a:gridCol>
              </a:tblGrid>
              <a:tr h="1408359">
                <a:tc>
                  <a:txBody>
                    <a:bodyPr/>
                    <a:lstStyle/>
                    <a:p>
                      <a:pPr algn="ctr"/>
                      <a:endParaRPr lang="uk-UA" sz="2800" u="sng" dirty="0">
                        <a:latin typeface="Times New Roman" panose="02020603050405020304" pitchFamily="18" charset="0"/>
                        <a:cs typeface="Times New Roman" panose="02020603050405020304" pitchFamily="18" charset="0"/>
                      </a:endParaRPr>
                    </a:p>
                  </a:txBody>
                  <a:tcPr/>
                </a:tc>
                <a:tc>
                  <a:txBody>
                    <a:bodyPr/>
                    <a:lstStyle/>
                    <a:p>
                      <a:pPr algn="ctr"/>
                      <a:endParaRPr lang="uk-UA" sz="2800" dirty="0">
                        <a:latin typeface="Times New Roman" panose="02020603050405020304" pitchFamily="18" charset="0"/>
                        <a:cs typeface="Times New Roman" panose="02020603050405020304" pitchFamily="18" charset="0"/>
                      </a:endParaRPr>
                    </a:p>
                  </a:txBody>
                  <a:tcPr/>
                </a:tc>
                <a:tc>
                  <a:txBody>
                    <a:bodyPr/>
                    <a:lstStyle/>
                    <a:p>
                      <a:pPr algn="ctr"/>
                      <a:endParaRPr lang="uk-UA" sz="2800" u="sng"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7495465"/>
                  </a:ext>
                </a:extLst>
              </a:tr>
            </a:tbl>
          </a:graphicData>
        </a:graphic>
      </p:graphicFrame>
      <p:graphicFrame>
        <p:nvGraphicFramePr>
          <p:cNvPr id="25" name="Таблиця 25">
            <a:extLst>
              <a:ext uri="{FF2B5EF4-FFF2-40B4-BE49-F238E27FC236}">
                <a16:creationId xmlns:a16="http://schemas.microsoft.com/office/drawing/2014/main" id="{42D36E4F-49E7-4CC4-934B-174AEB8308B7}"/>
              </a:ext>
            </a:extLst>
          </p:cNvPr>
          <p:cNvGraphicFramePr>
            <a:graphicFrameLocks noGrp="1"/>
          </p:cNvGraphicFramePr>
          <p:nvPr>
            <p:ph idx="1"/>
            <p:extLst>
              <p:ext uri="{D42A27DB-BD31-4B8C-83A1-F6EECF244321}">
                <p14:modId xmlns:p14="http://schemas.microsoft.com/office/powerpoint/2010/main" val="227899288"/>
              </p:ext>
            </p:extLst>
          </p:nvPr>
        </p:nvGraphicFramePr>
        <p:xfrm>
          <a:off x="700415" y="3715666"/>
          <a:ext cx="10515597" cy="137160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4098077017"/>
                    </a:ext>
                  </a:extLst>
                </a:gridCol>
                <a:gridCol w="3505199">
                  <a:extLst>
                    <a:ext uri="{9D8B030D-6E8A-4147-A177-3AD203B41FA5}">
                      <a16:colId xmlns:a16="http://schemas.microsoft.com/office/drawing/2014/main" val="1348242515"/>
                    </a:ext>
                  </a:extLst>
                </a:gridCol>
                <a:gridCol w="3505199">
                  <a:extLst>
                    <a:ext uri="{9D8B030D-6E8A-4147-A177-3AD203B41FA5}">
                      <a16:colId xmlns:a16="http://schemas.microsoft.com/office/drawing/2014/main" val="2808491545"/>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800" u="sng"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uk-UA" sz="2800" u="sng" dirty="0">
                          <a:latin typeface="Times New Roman" panose="02020603050405020304" pitchFamily="18" charset="0"/>
                          <a:cs typeface="Times New Roman" panose="02020603050405020304" pitchFamily="18" charset="0"/>
                        </a:rPr>
                        <a:t>ПРОКУРОР</a:t>
                      </a:r>
                    </a:p>
                    <a:p>
                      <a:pPr algn="ctr"/>
                      <a:endParaRPr lang="uk-UA"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800" u="sng" dirty="0">
                          <a:latin typeface="Times New Roman" panose="02020603050405020304" pitchFamily="18" charset="0"/>
                          <a:cs typeface="Times New Roman" panose="02020603050405020304" pitchFamily="18" charset="0"/>
                        </a:rPr>
                        <a:t>ІНШИЙ</a:t>
                      </a:r>
                      <a:r>
                        <a:rPr lang="uk-UA" sz="2800" dirty="0">
                          <a:latin typeface="Times New Roman" panose="02020603050405020304" pitchFamily="18" charset="0"/>
                          <a:cs typeface="Times New Roman" panose="02020603050405020304" pitchFamily="18" charset="0"/>
                        </a:rPr>
                        <a:t> </a:t>
                      </a:r>
                      <a:r>
                        <a:rPr lang="uk-UA" sz="2800" u="sng" dirty="0">
                          <a:latin typeface="Times New Roman" panose="02020603050405020304" pitchFamily="18" charset="0"/>
                          <a:cs typeface="Times New Roman" panose="02020603050405020304" pitchFamily="18" charset="0"/>
                        </a:rPr>
                        <a:t>ПРАЦІВНИК</a:t>
                      </a:r>
                    </a:p>
                    <a:p>
                      <a:pPr algn="ctr"/>
                      <a:endParaRPr lang="uk-UA"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800" u="sng" dirty="0">
                          <a:latin typeface="Times New Roman" panose="02020603050405020304" pitchFamily="18" charset="0"/>
                          <a:cs typeface="Times New Roman" panose="02020603050405020304" pitchFamily="18" charset="0"/>
                        </a:rPr>
                        <a:t>ДЕРЖАВНИЙ</a:t>
                      </a:r>
                      <a:r>
                        <a:rPr lang="uk-UA" sz="2800" u="none" dirty="0">
                          <a:latin typeface="Times New Roman" panose="02020603050405020304" pitchFamily="18" charset="0"/>
                          <a:cs typeface="Times New Roman" panose="02020603050405020304" pitchFamily="18" charset="0"/>
                        </a:rPr>
                        <a:t> </a:t>
                      </a:r>
                      <a:r>
                        <a:rPr lang="uk-UA" sz="2800" u="sng" dirty="0">
                          <a:latin typeface="Times New Roman" panose="02020603050405020304" pitchFamily="18" charset="0"/>
                          <a:cs typeface="Times New Roman" panose="02020603050405020304" pitchFamily="18" charset="0"/>
                        </a:rPr>
                        <a:t>СЛУЖБОВЕЦЬ</a:t>
                      </a:r>
                    </a:p>
                    <a:p>
                      <a:pPr algn="ctr"/>
                      <a:endParaRPr lang="uk-UA" sz="2800" dirty="0"/>
                    </a:p>
                  </a:txBody>
                  <a:tcPr/>
                </a:tc>
                <a:extLst>
                  <a:ext uri="{0D108BD9-81ED-4DB2-BD59-A6C34878D82A}">
                    <a16:rowId xmlns:a16="http://schemas.microsoft.com/office/drawing/2014/main" val="1847760073"/>
                  </a:ext>
                </a:extLst>
              </a:tr>
            </a:tbl>
          </a:graphicData>
        </a:graphic>
      </p:graphicFrame>
    </p:spTree>
    <p:extLst>
      <p:ext uri="{BB962C8B-B14F-4D97-AF65-F5344CB8AC3E}">
        <p14:creationId xmlns:p14="http://schemas.microsoft.com/office/powerpoint/2010/main" val="2919033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C1282E-A2B0-48F7-BE4D-684C93782DD0}"/>
              </a:ext>
            </a:extLst>
          </p:cNvPr>
          <p:cNvSpPr>
            <a:spLocks noGrp="1"/>
          </p:cNvSpPr>
          <p:nvPr>
            <p:ph type="title"/>
          </p:nvPr>
        </p:nvSpPr>
        <p:spPr>
          <a:xfrm>
            <a:off x="3908121" y="1016883"/>
            <a:ext cx="6656540" cy="900748"/>
          </a:xfrm>
        </p:spPr>
        <p:txBody>
          <a:bodyPr>
            <a:normAutofit/>
          </a:bodyPr>
          <a:lstStyle/>
          <a:p>
            <a:pPr algn="ctr"/>
            <a:r>
              <a:rPr lang="uk-UA" sz="2600" dirty="0"/>
              <a:t>                                                                                                                 </a:t>
            </a:r>
            <a:endParaRPr lang="uk-UA" sz="2600" b="1"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4E4C6B3B-5204-4C7C-B61C-DED3C2D98D9E}"/>
              </a:ext>
            </a:extLst>
          </p:cNvPr>
          <p:cNvSpPr>
            <a:spLocks noGrp="1"/>
          </p:cNvSpPr>
          <p:nvPr>
            <p:ph idx="1"/>
          </p:nvPr>
        </p:nvSpPr>
        <p:spPr/>
        <p:txBody>
          <a:bodyPr/>
          <a:lstStyle/>
          <a:p>
            <a:r>
              <a:rPr lang="uk-UA" sz="1800" b="1" i="0" u="sng" strike="noStrike" kern="1200" dirty="0">
                <a:solidFill>
                  <a:srgbClr val="FFFFFF"/>
                </a:solidFill>
                <a:effectLst/>
                <a:latin typeface="Calibri" panose="020F0502020204030204" pitchFamily="34" charset="0"/>
              </a:rPr>
              <a:t>НАСТАВНИК</a:t>
            </a:r>
            <a:endParaRPr lang="uk-UA" sz="1800" b="0" i="0" u="none" strike="noStrike" dirty="0">
              <a:effectLst/>
              <a:latin typeface="Arial" panose="020B0604020202020204" pitchFamily="34" charset="0"/>
            </a:endParaRPr>
          </a:p>
          <a:p>
            <a:endParaRPr lang="uk-UA" dirty="0"/>
          </a:p>
        </p:txBody>
      </p:sp>
      <p:pic>
        <p:nvPicPr>
          <p:cNvPr id="5" name="Рисунок 4">
            <a:extLst>
              <a:ext uri="{FF2B5EF4-FFF2-40B4-BE49-F238E27FC236}">
                <a16:creationId xmlns:a16="http://schemas.microsoft.com/office/drawing/2014/main" id="{DC251F9C-3290-4111-B3E0-3093562D16A4}"/>
              </a:ext>
            </a:extLst>
          </p:cNvPr>
          <p:cNvPicPr>
            <a:picLocks noChangeAspect="1"/>
          </p:cNvPicPr>
          <p:nvPr/>
        </p:nvPicPr>
        <p:blipFill>
          <a:blip r:embed="rId2"/>
          <a:stretch>
            <a:fillRect/>
          </a:stretch>
        </p:blipFill>
        <p:spPr>
          <a:xfrm>
            <a:off x="2014374" y="1507089"/>
            <a:ext cx="8933374" cy="859611"/>
          </a:xfrm>
          <a:prstGeom prst="rect">
            <a:avLst/>
          </a:prstGeom>
        </p:spPr>
      </p:pic>
      <p:graphicFrame>
        <p:nvGraphicFramePr>
          <p:cNvPr id="6" name="Таблиця 7">
            <a:extLst>
              <a:ext uri="{FF2B5EF4-FFF2-40B4-BE49-F238E27FC236}">
                <a16:creationId xmlns:a16="http://schemas.microsoft.com/office/drawing/2014/main" id="{19D56428-969B-4F98-A973-DAA6A4D01B78}"/>
              </a:ext>
            </a:extLst>
          </p:cNvPr>
          <p:cNvGraphicFramePr>
            <a:graphicFrameLocks noGrp="1"/>
          </p:cNvGraphicFramePr>
          <p:nvPr>
            <p:extLst>
              <p:ext uri="{D42A27DB-BD31-4B8C-83A1-F6EECF244321}">
                <p14:modId xmlns:p14="http://schemas.microsoft.com/office/powerpoint/2010/main" val="37629199"/>
              </p:ext>
            </p:extLst>
          </p:nvPr>
        </p:nvGraphicFramePr>
        <p:xfrm>
          <a:off x="2014374" y="2163514"/>
          <a:ext cx="8933374" cy="640080"/>
        </p:xfrm>
        <a:graphic>
          <a:graphicData uri="http://schemas.openxmlformats.org/drawingml/2006/table">
            <a:tbl>
              <a:tblPr firstRow="1" bandRow="1">
                <a:tableStyleId>{5C22544A-7EE6-4342-B048-85BDC9FD1C3A}</a:tableStyleId>
              </a:tblPr>
              <a:tblGrid>
                <a:gridCol w="4466687">
                  <a:extLst>
                    <a:ext uri="{9D8B030D-6E8A-4147-A177-3AD203B41FA5}">
                      <a16:colId xmlns:a16="http://schemas.microsoft.com/office/drawing/2014/main" val="2843541686"/>
                    </a:ext>
                  </a:extLst>
                </a:gridCol>
                <a:gridCol w="4466687">
                  <a:extLst>
                    <a:ext uri="{9D8B030D-6E8A-4147-A177-3AD203B41FA5}">
                      <a16:colId xmlns:a16="http://schemas.microsoft.com/office/drawing/2014/main" val="3231308895"/>
                    </a:ext>
                  </a:extLst>
                </a:gridCol>
              </a:tblGrid>
              <a:tr h="370840">
                <a:tc>
                  <a:txBody>
                    <a:bodyPr/>
                    <a:lstStyle/>
                    <a:p>
                      <a:pPr algn="ctr"/>
                      <a:r>
                        <a:rPr lang="uk-UA" dirty="0"/>
                        <a:t>Прокурор, інший працівник</a:t>
                      </a:r>
                    </a:p>
                    <a:p>
                      <a:pPr algn="ctr"/>
                      <a:endParaRPr lang="uk-UA" dirty="0"/>
                    </a:p>
                  </a:txBody>
                  <a:tcPr/>
                </a:tc>
                <a:tc>
                  <a:txBody>
                    <a:bodyPr/>
                    <a:lstStyle/>
                    <a:p>
                      <a:pPr algn="ctr"/>
                      <a:r>
                        <a:rPr lang="uk-UA" dirty="0"/>
                        <a:t>Державний службовець</a:t>
                      </a:r>
                    </a:p>
                  </a:txBody>
                  <a:tcPr/>
                </a:tc>
                <a:extLst>
                  <a:ext uri="{0D108BD9-81ED-4DB2-BD59-A6C34878D82A}">
                    <a16:rowId xmlns:a16="http://schemas.microsoft.com/office/drawing/2014/main" val="3752082618"/>
                  </a:ext>
                </a:extLst>
              </a:tr>
            </a:tbl>
          </a:graphicData>
        </a:graphic>
      </p:graphicFrame>
      <p:graphicFrame>
        <p:nvGraphicFramePr>
          <p:cNvPr id="10" name="Таблиця 10">
            <a:extLst>
              <a:ext uri="{FF2B5EF4-FFF2-40B4-BE49-F238E27FC236}">
                <a16:creationId xmlns:a16="http://schemas.microsoft.com/office/drawing/2014/main" id="{30737D1F-038B-446B-A28F-2C9A80BCC3E7}"/>
              </a:ext>
            </a:extLst>
          </p:cNvPr>
          <p:cNvGraphicFramePr>
            <a:graphicFrameLocks noGrp="1"/>
          </p:cNvGraphicFramePr>
          <p:nvPr>
            <p:extLst>
              <p:ext uri="{D42A27DB-BD31-4B8C-83A1-F6EECF244321}">
                <p14:modId xmlns:p14="http://schemas.microsoft.com/office/powerpoint/2010/main" val="4124655062"/>
              </p:ext>
            </p:extLst>
          </p:nvPr>
        </p:nvGraphicFramePr>
        <p:xfrm>
          <a:off x="2014374" y="2818044"/>
          <a:ext cx="8933374" cy="1710756"/>
        </p:xfrm>
        <a:graphic>
          <a:graphicData uri="http://schemas.openxmlformats.org/drawingml/2006/table">
            <a:tbl>
              <a:tblPr firstRow="1" bandRow="1">
                <a:tableStyleId>{5C22544A-7EE6-4342-B048-85BDC9FD1C3A}</a:tableStyleId>
              </a:tblPr>
              <a:tblGrid>
                <a:gridCol w="4466687">
                  <a:extLst>
                    <a:ext uri="{9D8B030D-6E8A-4147-A177-3AD203B41FA5}">
                      <a16:colId xmlns:a16="http://schemas.microsoft.com/office/drawing/2014/main" val="2794622849"/>
                    </a:ext>
                  </a:extLst>
                </a:gridCol>
                <a:gridCol w="4466687">
                  <a:extLst>
                    <a:ext uri="{9D8B030D-6E8A-4147-A177-3AD203B41FA5}">
                      <a16:colId xmlns:a16="http://schemas.microsoft.com/office/drawing/2014/main" val="3147931874"/>
                    </a:ext>
                  </a:extLst>
                </a:gridCol>
              </a:tblGrid>
              <a:tr h="1710756">
                <a:tc>
                  <a:txBody>
                    <a:bodyPr/>
                    <a:lstStyle/>
                    <a:p>
                      <a:r>
                        <a:rPr kumimoji="0" lang="uk-UA" sz="1600" b="1" i="0" u="none" strike="noStrike" kern="1200" cap="none" spc="0" normalizeH="0" baseline="0" noProof="0" dirty="0">
                          <a:ln>
                            <a:noFill/>
                          </a:ln>
                          <a:solidFill>
                            <a:schemeClr val="tx1"/>
                          </a:solidFill>
                          <a:effectLst/>
                          <a:uLnTx/>
                          <a:uFillTx/>
                          <a:latin typeface="Bookman Old Style" panose="02050604050505020204" pitchFamily="18" charset="0"/>
                          <a:ea typeface="Calibri" panose="020F0502020204030204" pitchFamily="34" charset="0"/>
                          <a:cs typeface="Times New Roman" panose="02020603050405020304" pitchFamily="18" charset="0"/>
                        </a:rPr>
                        <a:t>Адаптація призначених</a:t>
                      </a:r>
                    </a:p>
                    <a:p>
                      <a:r>
                        <a:rPr kumimoji="0" lang="uk-UA" sz="1600" b="1" i="0" u="none" strike="noStrike" kern="1200" cap="none" spc="0" normalizeH="0" baseline="0" noProof="0" dirty="0">
                          <a:ln>
                            <a:noFill/>
                          </a:ln>
                          <a:solidFill>
                            <a:schemeClr val="tx1"/>
                          </a:solidFill>
                          <a:effectLst/>
                          <a:uLnTx/>
                          <a:uFillTx/>
                          <a:latin typeface="Bookman Old Style" panose="02050604050505020204" pitchFamily="18" charset="0"/>
                          <a:ea typeface="Calibri" panose="020F0502020204030204" pitchFamily="34" charset="0"/>
                          <a:cs typeface="Times New Roman" panose="02020603050405020304" pitchFamily="18" charset="0"/>
                        </a:rPr>
                        <a:t>працівників в Офісі Генерального прокурора </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uk-UA"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Додаток 1 </a:t>
                      </a:r>
                      <a:r>
                        <a:rPr kumimoji="0" lang="en-US"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p>
                  </a:txBody>
                  <a:tcPr/>
                </a:tc>
                <a:tc>
                  <a:txBody>
                    <a:bodyPr/>
                    <a:lstStyle/>
                    <a:p>
                      <a:r>
                        <a:rPr kumimoji="0" lang="uk-UA" sz="1600" b="1" i="0" u="none" strike="noStrike" kern="1200" cap="none" spc="0" normalizeH="0" baseline="0" noProof="0" dirty="0">
                          <a:ln>
                            <a:noFill/>
                          </a:ln>
                          <a:solidFill>
                            <a:schemeClr val="tx1"/>
                          </a:solidFill>
                          <a:effectLst/>
                          <a:uLnTx/>
                          <a:uFillTx/>
                          <a:latin typeface="Bookman Old Style" panose="02050604050505020204" pitchFamily="18" charset="0"/>
                          <a:ea typeface="Calibri" panose="020F0502020204030204" pitchFamily="34" charset="0"/>
                          <a:cs typeface="Times New Roman" panose="02020603050405020304" pitchFamily="18" charset="0"/>
                        </a:rPr>
                        <a:t>1. Адаптація призначених</a:t>
                      </a:r>
                    </a:p>
                    <a:p>
                      <a:r>
                        <a:rPr kumimoji="0" lang="uk-UA" sz="1600" b="1" i="0" u="none" strike="noStrike" kern="1200" cap="none" spc="0" normalizeH="0" baseline="0" noProof="0" dirty="0">
                          <a:ln>
                            <a:noFill/>
                          </a:ln>
                          <a:solidFill>
                            <a:schemeClr val="tx1"/>
                          </a:solidFill>
                          <a:effectLst/>
                          <a:uLnTx/>
                          <a:uFillTx/>
                          <a:latin typeface="Bookman Old Style" panose="02050604050505020204" pitchFamily="18" charset="0"/>
                          <a:ea typeface="Calibri" panose="020F0502020204030204" pitchFamily="34" charset="0"/>
                          <a:cs typeface="Times New Roman" panose="02020603050405020304" pitchFamily="18" charset="0"/>
                        </a:rPr>
                        <a:t>працівників в Офісі Генерального прокурора </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uk-UA"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Додаток 1 </a:t>
                      </a:r>
                      <a:r>
                        <a:rPr kumimoji="0" lang="en-US"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en-US"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D</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p>
                    <a:p>
                      <a:endParaRPr lang="uk-UA" sz="1600" u="sng" dirty="0"/>
                    </a:p>
                    <a:p>
                      <a:r>
                        <a:rPr lang="uk-UA" sz="1600" u="sng" dirty="0">
                          <a:solidFill>
                            <a:schemeClr val="tx1"/>
                          </a:solidFill>
                          <a:latin typeface="Times New Roman" panose="02020603050405020304" pitchFamily="18" charset="0"/>
                          <a:cs typeface="Times New Roman" panose="02020603050405020304" pitchFamily="18" charset="0"/>
                        </a:rPr>
                        <a:t>2</a:t>
                      </a:r>
                      <a:r>
                        <a:rPr lang="uk-UA" sz="1600" u="sng" dirty="0">
                          <a:solidFill>
                            <a:schemeClr val="tx1"/>
                          </a:solidFill>
                          <a:latin typeface="Bookman Old Style" panose="02050604050505020204" pitchFamily="18" charset="0"/>
                          <a:cs typeface="Times New Roman" panose="02020603050405020304" pitchFamily="18" charset="0"/>
                        </a:rPr>
                        <a:t>. Пам’ятка учасника процедури адаптації </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uk-UA"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Додаток 2 </a:t>
                      </a:r>
                      <a:r>
                        <a:rPr kumimoji="0" lang="en-US"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en-US" sz="16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D</a:t>
                      </a:r>
                      <a:r>
                        <a:rPr kumimoji="0" lang="uk-UA" sz="16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endParaRPr lang="uk-UA" sz="1600" u="sng" dirty="0">
                        <a:solidFill>
                          <a:schemeClr val="tx1"/>
                        </a:solidFill>
                        <a:latin typeface="Bookman Old Style" panose="02050604050505020204" pitchFamily="18" charset="0"/>
                        <a:cs typeface="Times New Roman" panose="02020603050405020304" pitchFamily="18" charset="0"/>
                      </a:endParaRPr>
                    </a:p>
                  </a:txBody>
                  <a:tcPr/>
                </a:tc>
                <a:extLst>
                  <a:ext uri="{0D108BD9-81ED-4DB2-BD59-A6C34878D82A}">
                    <a16:rowId xmlns:a16="http://schemas.microsoft.com/office/drawing/2014/main" val="2901448547"/>
                  </a:ext>
                </a:extLst>
              </a:tr>
            </a:tbl>
          </a:graphicData>
        </a:graphic>
      </p:graphicFrame>
      <p:graphicFrame>
        <p:nvGraphicFramePr>
          <p:cNvPr id="11" name="Таблиця 11">
            <a:extLst>
              <a:ext uri="{FF2B5EF4-FFF2-40B4-BE49-F238E27FC236}">
                <a16:creationId xmlns:a16="http://schemas.microsoft.com/office/drawing/2014/main" id="{4CFF598E-A649-44F4-9A18-EF96881A6782}"/>
              </a:ext>
            </a:extLst>
          </p:cNvPr>
          <p:cNvGraphicFramePr>
            <a:graphicFrameLocks noGrp="1"/>
          </p:cNvGraphicFramePr>
          <p:nvPr>
            <p:extLst>
              <p:ext uri="{D42A27DB-BD31-4B8C-83A1-F6EECF244321}">
                <p14:modId xmlns:p14="http://schemas.microsoft.com/office/powerpoint/2010/main" val="283915401"/>
              </p:ext>
            </p:extLst>
          </p:nvPr>
        </p:nvGraphicFramePr>
        <p:xfrm>
          <a:off x="2014374" y="4552826"/>
          <a:ext cx="8933374" cy="2072640"/>
        </p:xfrm>
        <a:graphic>
          <a:graphicData uri="http://schemas.openxmlformats.org/drawingml/2006/table">
            <a:tbl>
              <a:tblPr firstRow="1" bandRow="1">
                <a:tableStyleId>{5C22544A-7EE6-4342-B048-85BDC9FD1C3A}</a:tableStyleId>
              </a:tblPr>
              <a:tblGrid>
                <a:gridCol w="4466687">
                  <a:extLst>
                    <a:ext uri="{9D8B030D-6E8A-4147-A177-3AD203B41FA5}">
                      <a16:colId xmlns:a16="http://schemas.microsoft.com/office/drawing/2014/main" val="27281228"/>
                    </a:ext>
                  </a:extLst>
                </a:gridCol>
                <a:gridCol w="4466687">
                  <a:extLst>
                    <a:ext uri="{9D8B030D-6E8A-4147-A177-3AD203B41FA5}">
                      <a16:colId xmlns:a16="http://schemas.microsoft.com/office/drawing/2014/main" val="3411929671"/>
                    </a:ext>
                  </a:extLst>
                </a:gridCol>
              </a:tblGrid>
              <a:tr h="370840">
                <a:tc>
                  <a:txBody>
                    <a:bodyPr/>
                    <a:lstStyle/>
                    <a:p>
                      <a:pPr marL="284480" marR="284480" algn="ctr">
                        <a:spcAft>
                          <a:spcPts val="0"/>
                        </a:spcAft>
                      </a:pPr>
                      <a:r>
                        <a:rPr lang="uk-U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ПАМ’ЯТКА</a:t>
                      </a:r>
                      <a:endParaRPr lang="uk-UA"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4480" marR="284480" algn="ctr">
                        <a:spcAft>
                          <a:spcPts val="0"/>
                        </a:spcAft>
                      </a:pPr>
                      <a:r>
                        <a:rPr lang="uk-U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учасника процедури адаптації</a:t>
                      </a:r>
                      <a:br>
                        <a:rPr lang="uk-UA"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uk-U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u="sng"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для наставника)</a:t>
                      </a:r>
                    </a:p>
                    <a:p>
                      <a:pPr algn="ctr"/>
                      <a:r>
                        <a:rPr kumimoji="0" lang="uk-UA" sz="18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Додаток 2 </a:t>
                      </a:r>
                      <a:r>
                        <a:rPr kumimoji="0" lang="en-US" sz="1800" b="1" i="0" u="sng"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800" b="1" i="0" u="none" strike="noStrike" kern="1200" cap="none" spc="0" normalizeH="0" baseline="0" noProof="0" dirty="0">
                          <a:ln>
                            <a:noFill/>
                          </a:ln>
                          <a:solidFill>
                            <a:schemeClr val="bg2"/>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endParaRPr lang="uk-UA" dirty="0"/>
                    </a:p>
                  </a:txBody>
                  <a:tcPr/>
                </a:tc>
                <a:tc>
                  <a:txBody>
                    <a:bodyPr/>
                    <a:lstStyle/>
                    <a:p>
                      <a:r>
                        <a:rPr lang="uk-UA" sz="1600" dirty="0">
                          <a:solidFill>
                            <a:schemeClr val="tx1"/>
                          </a:solidFill>
                          <a:latin typeface="Bookman Old Style" panose="02050604050505020204" pitchFamily="18" charset="0"/>
                        </a:rPr>
                        <a:t>Зразки адаптаційних матеріалів для державних службовців:</a:t>
                      </a:r>
                    </a:p>
                    <a:p>
                      <a:pPr marL="342900" indent="-342900">
                        <a:buAutoNum type="arabicPeriod"/>
                      </a:pPr>
                      <a:r>
                        <a:rPr lang="uk-UA" sz="1600" u="none" dirty="0">
                          <a:solidFill>
                            <a:schemeClr val="tx1"/>
                          </a:solidFill>
                          <a:latin typeface="Bookman Old Style" panose="02050604050505020204" pitchFamily="18" charset="0"/>
                        </a:rPr>
                        <a:t>Завдання на строк </a:t>
                      </a:r>
                      <a:r>
                        <a:rPr lang="uk-UA" sz="1600" u="sng" dirty="0">
                          <a:solidFill>
                            <a:schemeClr val="tx1"/>
                          </a:solidFill>
                          <a:latin typeface="Bookman Old Style" panose="02050604050505020204" pitchFamily="18" charset="0"/>
                        </a:rPr>
                        <a:t>випробування/ (на період адаптації)</a:t>
                      </a:r>
                    </a:p>
                    <a:p>
                      <a:pPr marL="342900" indent="-342900">
                        <a:buAutoNum type="arabicPeriod"/>
                      </a:pPr>
                      <a:r>
                        <a:rPr lang="uk-UA" sz="1600" u="sng" dirty="0">
                          <a:solidFill>
                            <a:schemeClr val="tx1"/>
                          </a:solidFill>
                          <a:latin typeface="Bookman Old Style" panose="02050604050505020204" pitchFamily="18" charset="0"/>
                        </a:rPr>
                        <a:t>Висновок</a:t>
                      </a:r>
                    </a:p>
                    <a:p>
                      <a:pPr marL="342900" indent="-342900">
                        <a:buAutoNum type="arabicPeriod"/>
                      </a:pPr>
                      <a:r>
                        <a:rPr lang="uk-UA" sz="1600" u="sng" dirty="0">
                          <a:solidFill>
                            <a:schemeClr val="tx1"/>
                          </a:solidFill>
                          <a:latin typeface="Bookman Old Style" panose="02050604050505020204" pitchFamily="18" charset="0"/>
                        </a:rPr>
                        <a:t>Форма зворотного зв’язку наставника</a:t>
                      </a:r>
                    </a:p>
                    <a:p>
                      <a:endParaRPr lang="uk-UA" dirty="0"/>
                    </a:p>
                  </a:txBody>
                  <a:tcPr/>
                </a:tc>
                <a:extLst>
                  <a:ext uri="{0D108BD9-81ED-4DB2-BD59-A6C34878D82A}">
                    <a16:rowId xmlns:a16="http://schemas.microsoft.com/office/drawing/2014/main" val="3310938244"/>
                  </a:ext>
                </a:extLst>
              </a:tr>
            </a:tbl>
          </a:graphicData>
        </a:graphic>
      </p:graphicFrame>
      <p:graphicFrame>
        <p:nvGraphicFramePr>
          <p:cNvPr id="12" name="Таблиця 12">
            <a:extLst>
              <a:ext uri="{FF2B5EF4-FFF2-40B4-BE49-F238E27FC236}">
                <a16:creationId xmlns:a16="http://schemas.microsoft.com/office/drawing/2014/main" id="{4C29C09A-FCD7-44D9-B461-D5ECA8EA8A1D}"/>
              </a:ext>
            </a:extLst>
          </p:cNvPr>
          <p:cNvGraphicFramePr>
            <a:graphicFrameLocks noGrp="1"/>
          </p:cNvGraphicFramePr>
          <p:nvPr>
            <p:extLst>
              <p:ext uri="{D42A27DB-BD31-4B8C-83A1-F6EECF244321}">
                <p14:modId xmlns:p14="http://schemas.microsoft.com/office/powerpoint/2010/main" val="200540487"/>
              </p:ext>
            </p:extLst>
          </p:nvPr>
        </p:nvGraphicFramePr>
        <p:xfrm>
          <a:off x="9281786" y="567814"/>
          <a:ext cx="1665962" cy="853440"/>
        </p:xfrm>
        <a:graphic>
          <a:graphicData uri="http://schemas.openxmlformats.org/drawingml/2006/table">
            <a:tbl>
              <a:tblPr firstRow="1" bandRow="1">
                <a:tableStyleId>{5C22544A-7EE6-4342-B048-85BDC9FD1C3A}</a:tableStyleId>
              </a:tblPr>
              <a:tblGrid>
                <a:gridCol w="1665962">
                  <a:extLst>
                    <a:ext uri="{9D8B030D-6E8A-4147-A177-3AD203B41FA5}">
                      <a16:colId xmlns:a16="http://schemas.microsoft.com/office/drawing/2014/main" val="1370868465"/>
                    </a:ext>
                  </a:extLst>
                </a:gridCol>
              </a:tblGrid>
              <a:tr h="562009">
                <a:tc>
                  <a:txBody>
                    <a:bodyPr/>
                    <a:lstStyle/>
                    <a:p>
                      <a:pPr algn="ctr"/>
                      <a:endParaRPr lang="uk-UA" sz="1600" b="1" dirty="0">
                        <a:latin typeface="Times New Roman" panose="02020603050405020304" pitchFamily="18" charset="0"/>
                        <a:cs typeface="Times New Roman" panose="02020603050405020304" pitchFamily="18" charset="0"/>
                      </a:endParaRPr>
                    </a:p>
                    <a:p>
                      <a:pPr algn="ctr"/>
                      <a:r>
                        <a:rPr lang="uk-UA" sz="1600" b="1" dirty="0">
                          <a:latin typeface="Times New Roman" panose="02020603050405020304" pitchFamily="18" charset="0"/>
                          <a:cs typeface="Times New Roman" panose="02020603050405020304" pitchFamily="18" charset="0"/>
                        </a:rPr>
                        <a:t>Слайд 22-1</a:t>
                      </a:r>
                      <a:br>
                        <a:rPr lang="uk-UA" sz="1800" b="1" dirty="0">
                          <a:latin typeface="Times New Roman" panose="02020603050405020304" pitchFamily="18" charset="0"/>
                          <a:cs typeface="Times New Roman" panose="02020603050405020304" pitchFamily="18" charset="0"/>
                        </a:rPr>
                      </a:br>
                      <a:endParaRPr lang="uk-UA" dirty="0"/>
                    </a:p>
                  </a:txBody>
                  <a:tcPr/>
                </a:tc>
                <a:extLst>
                  <a:ext uri="{0D108BD9-81ED-4DB2-BD59-A6C34878D82A}">
                    <a16:rowId xmlns:a16="http://schemas.microsoft.com/office/drawing/2014/main" val="1219500891"/>
                  </a:ext>
                </a:extLst>
              </a:tr>
            </a:tbl>
          </a:graphicData>
        </a:graphic>
      </p:graphicFrame>
      <p:graphicFrame>
        <p:nvGraphicFramePr>
          <p:cNvPr id="4" name="Таблиця 6">
            <a:extLst>
              <a:ext uri="{FF2B5EF4-FFF2-40B4-BE49-F238E27FC236}">
                <a16:creationId xmlns:a16="http://schemas.microsoft.com/office/drawing/2014/main" id="{1B36D80A-9635-4F38-A39E-4BD1FF38EE16}"/>
              </a:ext>
            </a:extLst>
          </p:cNvPr>
          <p:cNvGraphicFramePr>
            <a:graphicFrameLocks noGrp="1"/>
          </p:cNvGraphicFramePr>
          <p:nvPr>
            <p:extLst>
              <p:ext uri="{D42A27DB-BD31-4B8C-83A1-F6EECF244321}">
                <p14:modId xmlns:p14="http://schemas.microsoft.com/office/powerpoint/2010/main" val="2700816292"/>
              </p:ext>
            </p:extLst>
          </p:nvPr>
        </p:nvGraphicFramePr>
        <p:xfrm>
          <a:off x="435428" y="6395006"/>
          <a:ext cx="11335657" cy="518160"/>
        </p:xfrm>
        <a:graphic>
          <a:graphicData uri="http://schemas.openxmlformats.org/drawingml/2006/table">
            <a:tbl>
              <a:tblPr firstRow="1" bandRow="1">
                <a:tableStyleId>{5C22544A-7EE6-4342-B048-85BDC9FD1C3A}</a:tableStyleId>
              </a:tblPr>
              <a:tblGrid>
                <a:gridCol w="11335657">
                  <a:extLst>
                    <a:ext uri="{9D8B030D-6E8A-4147-A177-3AD203B41FA5}">
                      <a16:colId xmlns:a16="http://schemas.microsoft.com/office/drawing/2014/main" val="3674006574"/>
                    </a:ext>
                  </a:extLst>
                </a:gridCol>
              </a:tblGrid>
              <a:tr h="370840">
                <a:tc>
                  <a:txBody>
                    <a:bodyPr/>
                    <a:lstStyle/>
                    <a:p>
                      <a:pPr algn="r"/>
                      <a:r>
                        <a:rPr lang="uk-UA" sz="1400" b="0" i="1" dirty="0">
                          <a:solidFill>
                            <a:schemeClr val="tx1"/>
                          </a:solidFill>
                        </a:rPr>
                        <a:t>Зразки адаптаційних матеріалів для державних службовців (завдання, висновок, форма зворотного зв’язку наставника) додаються </a:t>
                      </a:r>
                      <a:endParaRPr lang="en-US" sz="1400" b="0" i="1" dirty="0">
                        <a:solidFill>
                          <a:schemeClr val="tx1"/>
                        </a:solidFill>
                      </a:endParaRPr>
                    </a:p>
                    <a:p>
                      <a:pPr algn="r"/>
                      <a:r>
                        <a:rPr lang="uk-UA" sz="1400" b="0" i="1" dirty="0">
                          <a:solidFill>
                            <a:schemeClr val="tx1"/>
                          </a:solidFill>
                        </a:rPr>
                        <a:t>у форматі </a:t>
                      </a:r>
                      <a:r>
                        <a:rPr lang="en-US" sz="1400" b="0" i="1" dirty="0">
                          <a:solidFill>
                            <a:schemeClr val="tx1"/>
                          </a:solidFill>
                        </a:rPr>
                        <a:t>Word </a:t>
                      </a:r>
                      <a:endParaRPr lang="uk-UA" sz="1400" b="0" i="1" dirty="0">
                        <a:solidFill>
                          <a:schemeClr val="tx1"/>
                        </a:solidFill>
                      </a:endParaRPr>
                    </a:p>
                  </a:txBody>
                  <a:tcPr>
                    <a:solidFill>
                      <a:schemeClr val="bg2"/>
                    </a:solidFill>
                  </a:tcPr>
                </a:tc>
                <a:extLst>
                  <a:ext uri="{0D108BD9-81ED-4DB2-BD59-A6C34878D82A}">
                    <a16:rowId xmlns:a16="http://schemas.microsoft.com/office/drawing/2014/main" val="2618707690"/>
                  </a:ext>
                </a:extLst>
              </a:tr>
            </a:tbl>
          </a:graphicData>
        </a:graphic>
      </p:graphicFrame>
    </p:spTree>
    <p:extLst>
      <p:ext uri="{BB962C8B-B14F-4D97-AF65-F5344CB8AC3E}">
        <p14:creationId xmlns:p14="http://schemas.microsoft.com/office/powerpoint/2010/main" val="2160724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5EBA9A-BD64-4185-B036-6203688F69BC}"/>
              </a:ext>
            </a:extLst>
          </p:cNvPr>
          <p:cNvSpPr>
            <a:spLocks noGrp="1"/>
          </p:cNvSpPr>
          <p:nvPr>
            <p:ph type="title"/>
          </p:nvPr>
        </p:nvSpPr>
        <p:spPr/>
        <p:txBody>
          <a:bodyPr>
            <a:normAutofit fontScale="90000"/>
          </a:bodyPr>
          <a:lstStyle/>
          <a:p>
            <a:r>
              <a:rPr kumimoji="0" lang="uk-UA" sz="18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Додаток 1</a:t>
            </a:r>
            <a:r>
              <a:rPr kumimoji="0" lang="en-US" sz="18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br>
              <a:rPr kumimoji="0" lang="uk-UA" sz="3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АДАПТАЦІЯ ПРИЗНАЧЕНИХ ПРАЦІВНИКІВ У ОФІСІ ГЕНЕРАЛЬНОГО ПРОКУРОРА</a:t>
            </a:r>
            <a:b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(інформація для </a:t>
            </a:r>
            <a:r>
              <a:rPr kumimoji="0" lang="uk-UA" sz="2000" b="1" i="0" u="none" strike="noStrike" kern="1200" cap="none" spc="0" normalizeH="0" baseline="0" noProof="0" dirty="0">
                <a:ln>
                  <a:noFill/>
                </a:ln>
                <a:solidFill>
                  <a:srgbClr val="FF0000"/>
                </a:solidFill>
                <a:effectLst/>
                <a:uLnTx/>
                <a:uFillTx/>
                <a:latin typeface="Bookman Old Style" panose="02050604050505020204" pitchFamily="18" charset="0"/>
                <a:ea typeface="Calibri" panose="020F0502020204030204" pitchFamily="34" charset="0"/>
                <a:cs typeface="Times New Roman" panose="02020603050405020304" pitchFamily="18" charset="0"/>
              </a:rPr>
              <a:t>наставника</a:t>
            </a:r>
            <a: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прокурора, іншого працівника)</a:t>
            </a:r>
            <a:endParaRPr lang="uk-UA" sz="2000" dirty="0"/>
          </a:p>
        </p:txBody>
      </p:sp>
      <p:sp>
        <p:nvSpPr>
          <p:cNvPr id="3" name="Місце для вмісту 2">
            <a:extLst>
              <a:ext uri="{FF2B5EF4-FFF2-40B4-BE49-F238E27FC236}">
                <a16:creationId xmlns:a16="http://schemas.microsoft.com/office/drawing/2014/main" id="{80906E79-9FDF-457A-B2DF-C1FACBF09BF4}"/>
              </a:ext>
            </a:extLst>
          </p:cNvPr>
          <p:cNvSpPr>
            <a:spLocks noGrp="1"/>
          </p:cNvSpPr>
          <p:nvPr>
            <p:ph idx="1"/>
          </p:nvPr>
        </p:nvSpPr>
        <p:spPr>
          <a:xfrm>
            <a:off x="838200" y="1564640"/>
            <a:ext cx="10876280" cy="4612323"/>
          </a:xfrm>
        </p:spPr>
        <p:txBody>
          <a:bodyPr>
            <a:normAutofit fontScale="25000" lnSpcReduction="20000"/>
          </a:bodyPr>
          <a:lstStyle/>
          <a:p>
            <a:pPr marL="0" indent="0" algn="just">
              <a:lnSpc>
                <a:spcPct val="120000"/>
              </a:lnSpc>
              <a:spcBef>
                <a:spcPts val="0"/>
              </a:spcBef>
              <a:buNone/>
            </a:pPr>
            <a:r>
              <a:rPr lang="uk-UA" sz="4900" b="1" i="1" spc="-5" dirty="0">
                <a:solidFill>
                  <a:schemeClr val="accent1">
                    <a:lumMod val="50000"/>
                  </a:schemeClr>
                </a:solidFill>
                <a:latin typeface="Times New Roman" panose="02020603050405020304" pitchFamily="18" charset="0"/>
                <a:ea typeface="Times New Roman" panose="02020603050405020304" pitchFamily="18" charset="0"/>
              </a:rPr>
              <a:t>  </a:t>
            </a:r>
            <a:r>
              <a:rPr lang="uk-UA" sz="6400" b="1" i="1" spc="-5" dirty="0">
                <a:solidFill>
                  <a:schemeClr val="tx2"/>
                </a:solidFill>
                <a:latin typeface="Times New Roman" panose="02020603050405020304" pitchFamily="18" charset="0"/>
                <a:ea typeface="Times New Roman" panose="02020603050405020304" pitchFamily="18" charset="0"/>
              </a:rPr>
              <a:t>     Автоматизовану систему «Адаптація»</a:t>
            </a:r>
            <a:r>
              <a:rPr lang="uk-UA" sz="6400" b="1" i="1" dirty="0">
                <a:solidFill>
                  <a:schemeClr val="tx2"/>
                </a:solidFill>
                <a:effectLst/>
                <a:latin typeface="Times New Roman" panose="02020603050405020304" pitchFamily="18" charset="0"/>
                <a:ea typeface="Calibri" panose="020F0502020204030204" pitchFamily="34" charset="0"/>
                <a:cs typeface="Calibri" panose="020F0502020204030204" pitchFamily="34" charset="0"/>
              </a:rPr>
              <a:t> створено </a:t>
            </a: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з метою індивідуального підходу до кожного новопризначеного працівника, зокрема:</a:t>
            </a:r>
          </a:p>
          <a:p>
            <a:pPr algn="just">
              <a:lnSpc>
                <a:spcPct val="120000"/>
              </a:lnSpc>
              <a:spcBef>
                <a:spcPts val="0"/>
              </a:spcBef>
              <a:buFontTx/>
              <a:buChar char="-"/>
            </a:pP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надання йому методичної допомоги організаційного характеру з моменту призначення, </a:t>
            </a:r>
          </a:p>
          <a:p>
            <a:pPr algn="just">
              <a:lnSpc>
                <a:spcPct val="120000"/>
              </a:lnSpc>
              <a:spcBef>
                <a:spcPts val="0"/>
              </a:spcBef>
              <a:buFontTx/>
              <a:buChar char="-"/>
            </a:pPr>
            <a:r>
              <a:rPr lang="uk-UA" sz="6400" b="1" i="1" spc="-5" dirty="0">
                <a:solidFill>
                  <a:schemeClr val="tx2"/>
                </a:solidFill>
                <a:latin typeface="Times New Roman" panose="02020603050405020304" pitchFamily="18" charset="0"/>
                <a:ea typeface="Calibri" panose="020F0502020204030204" pitchFamily="34" charset="0"/>
                <a:cs typeface="Calibri" panose="020F0502020204030204" pitchFamily="34" charset="0"/>
              </a:rPr>
              <a:t>допомоги щодо </a:t>
            </a:r>
            <a:r>
              <a:rPr lang="uk-UA" sz="6400" b="1" i="1" spc="-5" dirty="0">
                <a:solidFill>
                  <a:schemeClr val="tx2"/>
                </a:solidFill>
                <a:latin typeface="Times New Roman" panose="02020603050405020304" pitchFamily="18" charset="0"/>
                <a:ea typeface="Times New Roman" panose="02020603050405020304" pitchFamily="18" charset="0"/>
              </a:rPr>
              <a:t>пристосування до соціальних норм і правил органу, </a:t>
            </a:r>
          </a:p>
          <a:p>
            <a:pPr algn="just">
              <a:lnSpc>
                <a:spcPct val="120000"/>
              </a:lnSpc>
              <a:spcBef>
                <a:spcPts val="0"/>
              </a:spcBef>
              <a:buFontTx/>
              <a:buChar char="-"/>
            </a:pPr>
            <a:r>
              <a:rPr lang="uk-UA" sz="6400" b="1" i="1" spc="-5" dirty="0">
                <a:solidFill>
                  <a:schemeClr val="tx2"/>
                </a:solidFill>
                <a:latin typeface="Times New Roman" panose="02020603050405020304" pitchFamily="18" charset="0"/>
                <a:ea typeface="Times New Roman" panose="02020603050405020304" pitchFamily="18" charset="0"/>
              </a:rPr>
              <a:t>інформування з метою обізнаності з історією органу, специфікою його роботи.</a:t>
            </a:r>
          </a:p>
          <a:p>
            <a:pPr marL="0" indent="0" algn="just">
              <a:lnSpc>
                <a:spcPct val="120000"/>
              </a:lnSpc>
              <a:spcBef>
                <a:spcPts val="0"/>
              </a:spcBef>
              <a:buNone/>
            </a:pP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     Одним із завдань АС «Адаптація» є здійснення також функцій щодо моніторингу, </a:t>
            </a:r>
            <a:r>
              <a:rPr lang="uk-UA" sz="6400" b="1" i="1" dirty="0">
                <a:solidFill>
                  <a:schemeClr val="tx2"/>
                </a:solidFill>
                <a:effectLst/>
                <a:latin typeface="Times New Roman" panose="02020603050405020304" pitchFamily="18" charset="0"/>
                <a:ea typeface="Calibri" panose="020F0502020204030204" pitchFamily="34" charset="0"/>
              </a:rPr>
              <a:t>у разі необхідності, психологічного клімату в колективі чи рівня функціональної взаємодії.</a:t>
            </a:r>
            <a:endParaRPr lang="uk-UA" sz="6400" b="1" i="1" dirty="0">
              <a:solidFill>
                <a:schemeClr val="tx2"/>
              </a:solidFill>
              <a:effectLst/>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endParaRPr lang="uk-UA" sz="2400" b="1" i="1" dirty="0">
              <a:solidFill>
                <a:schemeClr val="tx2"/>
              </a:solidFill>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     </a:t>
            </a:r>
            <a:r>
              <a:rPr lang="uk-UA" sz="6400" b="1" i="1" dirty="0">
                <a:solidFill>
                  <a:schemeClr val="tx2"/>
                </a:solidFill>
                <a:latin typeface="Times New Roman" panose="02020603050405020304" pitchFamily="18" charset="0"/>
                <a:ea typeface="Times New Roman" panose="02020603050405020304" pitchFamily="18" charset="0"/>
              </a:rPr>
              <a:t>Ваша залученість у якості наставника передбачає сприяння призначеному щодо швидкого доєднання до команди Офісу Генерального прокурора з метою його ефективної та результативної професійної діяльності в подальшому.</a:t>
            </a:r>
          </a:p>
          <a:p>
            <a:pPr marL="0" indent="0" algn="just">
              <a:lnSpc>
                <a:spcPct val="120000"/>
              </a:lnSpc>
              <a:spcBef>
                <a:spcPts val="0"/>
              </a:spcBef>
              <a:buNone/>
            </a:pPr>
            <a:endParaRPr lang="uk-UA" sz="2400" b="1" i="1" dirty="0">
              <a:solidFill>
                <a:schemeClr val="tx2"/>
              </a:solidFill>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      При призначенні </a:t>
            </a:r>
            <a:r>
              <a:rPr lang="uk-UA" sz="6400" b="1" i="1" dirty="0">
                <a:latin typeface="Times New Roman" panose="02020603050405020304" pitchFamily="18" charset="0"/>
                <a:ea typeface="Calibri" panose="020F0502020204030204" pitchFamily="34" charset="0"/>
                <a:cs typeface="Calibri" panose="020F0502020204030204" pitchFamily="34" charset="0"/>
              </a:rPr>
              <a:t>на посаду прокурора уперше</a:t>
            </a: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 працівник проходить первинне опитування у формі анкетування, а по  завершенню адаптаційного періоду (місяць – для прокурорів, службовців та державних службовців,  а також  від одного до шести місяців – для державних службовців, за умови встановлення випробувального терміну в акті про призначення) </a:t>
            </a:r>
            <a:r>
              <a:rPr lang="uk-UA" sz="6400" b="1" i="1" dirty="0">
                <a:latin typeface="Times New Roman" panose="02020603050405020304" pitchFamily="18" charset="0"/>
                <a:ea typeface="Calibri" panose="020F0502020204030204" pitchFamily="34" charset="0"/>
                <a:cs typeface="Calibri" panose="020F0502020204030204" pitchFamily="34" charset="0"/>
              </a:rPr>
              <a:t>призначеному запропоновано заповнити форму зворотного зв’язку</a:t>
            </a: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 Результати буде опрацьовано відповідно до Інструкції  про організацію проведення </a:t>
            </a:r>
            <a:r>
              <a:rPr lang="uk-UA" sz="6400" b="1" i="1" dirty="0" err="1">
                <a:solidFill>
                  <a:schemeClr val="tx2"/>
                </a:solidFill>
                <a:latin typeface="Times New Roman" panose="02020603050405020304" pitchFamily="18" charset="0"/>
                <a:ea typeface="Calibri" panose="020F0502020204030204" pitchFamily="34" charset="0"/>
                <a:cs typeface="Calibri" panose="020F0502020204030204" pitchFamily="34" charset="0"/>
              </a:rPr>
              <a:t>професійно</a:t>
            </a:r>
            <a:r>
              <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rPr>
              <a:t>-психологічного вивчення працівників органів прокуратури відділом психолого-поліграфологічного вивчення працівників органів прокуратури Генеральної інспекції з метою </a:t>
            </a:r>
            <a:r>
              <a:rPr lang="uk-UA" sz="6400" b="1" i="1" dirty="0">
                <a:solidFill>
                  <a:schemeClr val="tx2"/>
                </a:solidFill>
                <a:effectLst/>
                <a:latin typeface="Times New Roman" panose="02020603050405020304" pitchFamily="18" charset="0"/>
                <a:ea typeface="Calibri" panose="020F0502020204030204" pitchFamily="34" charset="0"/>
              </a:rPr>
              <a:t>комплексної системи заходів, спрямованої на створення сприятливої робочої атмосфери, підвищення мотивації працівників, ефективної адаптації нових працівників та покращання комунікації в колективі.</a:t>
            </a:r>
            <a:endParaRPr lang="uk-UA" sz="6400" b="1" i="1" dirty="0">
              <a:solidFill>
                <a:schemeClr val="tx2"/>
              </a:solidFill>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r>
              <a:rPr lang="uk-UA" sz="6400" b="1" i="1" dirty="0">
                <a:solidFill>
                  <a:schemeClr val="tx2"/>
                </a:solidFill>
                <a:effectLst/>
                <a:latin typeface="Times New Roman" panose="02020603050405020304" pitchFamily="18" charset="0"/>
                <a:ea typeface="Times New Roman" panose="02020603050405020304" pitchFamily="18" charset="0"/>
              </a:rPr>
              <a:t>     </a:t>
            </a:r>
            <a:r>
              <a:rPr lang="uk-UA" sz="4900" spc="-5" dirty="0">
                <a:latin typeface="Times New Roman" panose="02020603050405020304" pitchFamily="18" charset="0"/>
                <a:ea typeface="Times New Roman" panose="02020603050405020304" pitchFamily="18" charset="0"/>
              </a:rPr>
              <a:t>     </a:t>
            </a:r>
            <a:endParaRPr lang="uk-UA" sz="4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uk-UA" dirty="0">
                <a:latin typeface="Times New Roman" panose="02020603050405020304" pitchFamily="18" charset="0"/>
                <a:ea typeface="Calibri" panose="020F0502020204030204" pitchFamily="34" charset="0"/>
                <a:cs typeface="Times New Roman" panose="02020603050405020304" pitchFamily="18" charset="0"/>
              </a:rPr>
              <a:t>     </a:t>
            </a:r>
            <a:endParaRPr lang="uk-UA" b="1"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719658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F91138-4B82-46FB-8701-F0579951DCE9}"/>
              </a:ext>
            </a:extLst>
          </p:cNvPr>
          <p:cNvSpPr>
            <a:spLocks noGrp="1"/>
          </p:cNvSpPr>
          <p:nvPr>
            <p:ph type="title"/>
          </p:nvPr>
        </p:nvSpPr>
        <p:spPr>
          <a:xfrm>
            <a:off x="964504" y="365126"/>
            <a:ext cx="10910170" cy="1000212"/>
          </a:xfrm>
        </p:spPr>
        <p:txBody>
          <a:bodyPr>
            <a:normAutofit fontScale="90000"/>
          </a:bodyPr>
          <a:lstStyle/>
          <a:p>
            <a:pPr lvl="0" eaLnBrk="0" fontAlgn="base" hangingPunct="0">
              <a:lnSpc>
                <a:spcPct val="100000"/>
              </a:lnSpc>
              <a:spcAft>
                <a:spcPct val="0"/>
              </a:spcAft>
            </a:pPr>
            <a:r>
              <a:rPr lang="uk-UA"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1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br>
              <a:rPr lang="en-US"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br>
            <a:r>
              <a:rPr lang="en-US"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1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Додаток 2</a:t>
            </a:r>
            <a:r>
              <a:rPr lang="en-US" altLang="uk-UA" sz="1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a:t>
            </a:r>
            <a:br>
              <a:rPr lang="uk-UA" altLang="uk-UA" sz="1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br>
            <a:r>
              <a:rPr lang="uk-UA"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ПАМ’ЯТКА</a:t>
            </a:r>
            <a:br>
              <a:rPr lang="uk-UA" altLang="uk-UA" sz="2400" dirty="0">
                <a:latin typeface="Times New Roman" panose="02020603050405020304" pitchFamily="18" charset="0"/>
                <a:cs typeface="Times New Roman" panose="02020603050405020304" pitchFamily="18" charset="0"/>
              </a:rPr>
            </a:br>
            <a:r>
              <a:rPr lang="uk-UA"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учасника процедури адаптації</a:t>
            </a:r>
            <a:r>
              <a:rPr lang="en-US" altLang="uk-UA" sz="24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(для </a:t>
            </a:r>
            <a:r>
              <a:rPr lang="uk-UA" altLang="uk-UA"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наставника</a:t>
            </a:r>
            <a:r>
              <a:rPr lang="uk-UA" altLang="uk-UA"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прокурора, іншого працівника)</a:t>
            </a:r>
            <a:br>
              <a:rPr lang="en-US" altLang="uk-UA"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br>
            <a:endParaRPr lang="uk-UA" sz="2400" dirty="0">
              <a:latin typeface="Times New Roman" panose="02020603050405020304" pitchFamily="18" charset="0"/>
              <a:cs typeface="Times New Roman" panose="02020603050405020304" pitchFamily="18" charset="0"/>
            </a:endParaRPr>
          </a:p>
        </p:txBody>
      </p:sp>
      <p:graphicFrame>
        <p:nvGraphicFramePr>
          <p:cNvPr id="4" name="Місце для вмісту 3">
            <a:extLst>
              <a:ext uri="{FF2B5EF4-FFF2-40B4-BE49-F238E27FC236}">
                <a16:creationId xmlns:a16="http://schemas.microsoft.com/office/drawing/2014/main" id="{D4F9987D-82AC-406B-B7CD-0CC8345C707F}"/>
              </a:ext>
            </a:extLst>
          </p:cNvPr>
          <p:cNvGraphicFramePr>
            <a:graphicFrameLocks noGrp="1"/>
          </p:cNvGraphicFramePr>
          <p:nvPr>
            <p:ph idx="1"/>
            <p:extLst>
              <p:ext uri="{D42A27DB-BD31-4B8C-83A1-F6EECF244321}">
                <p14:modId xmlns:p14="http://schemas.microsoft.com/office/powerpoint/2010/main" val="2505549226"/>
              </p:ext>
            </p:extLst>
          </p:nvPr>
        </p:nvGraphicFramePr>
        <p:xfrm>
          <a:off x="313151" y="1803747"/>
          <a:ext cx="11561523" cy="4334005"/>
        </p:xfrm>
        <a:graphic>
          <a:graphicData uri="http://schemas.openxmlformats.org/drawingml/2006/table">
            <a:tbl>
              <a:tblPr firstRow="1" firstCol="1" bandRow="1">
                <a:tableStyleId>{5C22544A-7EE6-4342-B048-85BDC9FD1C3A}</a:tableStyleId>
              </a:tblPr>
              <a:tblGrid>
                <a:gridCol w="573247">
                  <a:extLst>
                    <a:ext uri="{9D8B030D-6E8A-4147-A177-3AD203B41FA5}">
                      <a16:colId xmlns:a16="http://schemas.microsoft.com/office/drawing/2014/main" val="611858767"/>
                    </a:ext>
                  </a:extLst>
                </a:gridCol>
                <a:gridCol w="10988276">
                  <a:extLst>
                    <a:ext uri="{9D8B030D-6E8A-4147-A177-3AD203B41FA5}">
                      <a16:colId xmlns:a16="http://schemas.microsoft.com/office/drawing/2014/main" val="1250518628"/>
                    </a:ext>
                  </a:extLst>
                </a:gridCol>
              </a:tblGrid>
              <a:tr h="608910">
                <a:tc>
                  <a:txBody>
                    <a:bodyPr/>
                    <a:lstStyle/>
                    <a:p>
                      <a:pPr algn="l">
                        <a:spcBef>
                          <a:spcPts val="750"/>
                        </a:spcBef>
                        <a:spcAft>
                          <a:spcPts val="750"/>
                        </a:spcAft>
                      </a:pPr>
                      <a:endParaRPr lang="uk-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провести адаптаційну бесіду з призначеним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883190032"/>
                  </a:ext>
                </a:extLst>
              </a:tr>
              <a:tr h="1038729">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сприяти призначеному в оформленні документів у відповідних структурних підрозділах, необхідних для отримання кваліфікованого електронного підпису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980335605"/>
                  </a:ext>
                </a:extLst>
              </a:tr>
              <a:tr h="1468546">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провести інструктаж призначеному щодо порядку проходження документів у Офісі Генерального прокурора, ознайомити з положеннями Тимчасової інструкції з діловодства в органах прокуратури, порядком роботи в системі електронного документообігу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662668641"/>
                  </a:ext>
                </a:extLst>
              </a:tr>
              <a:tr h="608910">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за необхідності, надати рекомендації щодо вивчення нормативних документів, які будуть корисними для призначеного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934715846"/>
                  </a:ext>
                </a:extLst>
              </a:tr>
              <a:tr h="608910">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познайомити призначеного з колективом структурного підрозділу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1590452356"/>
                  </a:ext>
                </a:extLst>
              </a:tr>
            </a:tbl>
          </a:graphicData>
        </a:graphic>
      </p:graphicFrame>
      <p:pic>
        <p:nvPicPr>
          <p:cNvPr id="1032" name="Рисунок 36" descr="https://zakon.rada.gov.ua/rada/file/imgs/97/p515319n176-32.gif">
            <a:hlinkClick r:id="rId2"/>
            <a:extLst>
              <a:ext uri="{FF2B5EF4-FFF2-40B4-BE49-F238E27FC236}">
                <a16:creationId xmlns:a16="http://schemas.microsoft.com/office/drawing/2014/main" id="{FB42737F-6698-4C0C-90EA-FADE3C20D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4526" y="740886"/>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0">
            <a:extLst>
              <a:ext uri="{FF2B5EF4-FFF2-40B4-BE49-F238E27FC236}">
                <a16:creationId xmlns:a16="http://schemas.microsoft.com/office/drawing/2014/main" id="{AD639AC3-5700-423B-AAE7-A71CCC6F2883}"/>
              </a:ext>
            </a:extLst>
          </p:cNvPr>
          <p:cNvSpPr>
            <a:spLocks noChangeArrowheads="1"/>
          </p:cNvSpPr>
          <p:nvPr/>
        </p:nvSpPr>
        <p:spPr bwMode="auto">
          <a:xfrm>
            <a:off x="838200" y="29654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278721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FF392B-5929-448E-BA7C-979097E0F649}"/>
              </a:ext>
            </a:extLst>
          </p:cNvPr>
          <p:cNvSpPr>
            <a:spLocks noGrp="1"/>
          </p:cNvSpPr>
          <p:nvPr>
            <p:ph type="title"/>
          </p:nvPr>
        </p:nvSpPr>
        <p:spPr/>
        <p:txBody>
          <a:bodyPr>
            <a:normAutofit/>
          </a:bodyPr>
          <a:lstStyle/>
          <a:p>
            <a:r>
              <a:rPr kumimoji="0" lang="uk-UA"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Додаток 1</a:t>
            </a:r>
            <a:r>
              <a:rPr kumimoji="0" lang="en-US"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en-US"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D</a:t>
            </a:r>
            <a:br>
              <a:rPr kumimoji="0" lang="uk-UA" sz="2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2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АДАПТАЦІЯ ПРИЗНАЧЕНИХ ПРАЦІВНИКІВ У ОФІСІ ГЕНЕРАЛЬНОГО ПРОКУРОРА</a:t>
            </a:r>
            <a:br>
              <a:rPr kumimoji="0" lang="uk-UA" sz="2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2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(інформація для </a:t>
            </a:r>
            <a:r>
              <a:rPr kumimoji="0" lang="uk-UA" sz="2200" b="1" i="0" u="none" strike="noStrike" kern="1200" cap="none" spc="0" normalizeH="0" baseline="0" noProof="0" dirty="0">
                <a:ln>
                  <a:noFill/>
                </a:ln>
                <a:solidFill>
                  <a:srgbClr val="FF0000"/>
                </a:solidFill>
                <a:effectLst/>
                <a:uLnTx/>
                <a:uFillTx/>
                <a:latin typeface="Bookman Old Style" panose="02050604050505020204" pitchFamily="18" charset="0"/>
                <a:ea typeface="Calibri" panose="020F0502020204030204" pitchFamily="34" charset="0"/>
                <a:cs typeface="Times New Roman" panose="02020603050405020304" pitchFamily="18" charset="0"/>
              </a:rPr>
              <a:t>наставника</a:t>
            </a:r>
            <a:r>
              <a:rPr kumimoji="0" lang="uk-UA" sz="22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державного службовця)</a:t>
            </a:r>
            <a:endParaRPr lang="uk-UA" sz="2200" dirty="0"/>
          </a:p>
        </p:txBody>
      </p:sp>
      <p:sp>
        <p:nvSpPr>
          <p:cNvPr id="3" name="Місце для вмісту 2">
            <a:extLst>
              <a:ext uri="{FF2B5EF4-FFF2-40B4-BE49-F238E27FC236}">
                <a16:creationId xmlns:a16="http://schemas.microsoft.com/office/drawing/2014/main" id="{66710B97-63DD-4505-BBB9-462A69AFEAA3}"/>
              </a:ext>
            </a:extLst>
          </p:cNvPr>
          <p:cNvSpPr>
            <a:spLocks noGrp="1"/>
          </p:cNvSpPr>
          <p:nvPr>
            <p:ph idx="1"/>
          </p:nvPr>
        </p:nvSpPr>
        <p:spPr/>
        <p:txBody>
          <a:bodyPr>
            <a:normAutofit fontScale="25000" lnSpcReduction="20000"/>
          </a:bodyPr>
          <a:lstStyle/>
          <a:p>
            <a:pPr marL="0" indent="0" algn="just">
              <a:lnSpc>
                <a:spcPct val="120000"/>
              </a:lnSpc>
              <a:spcBef>
                <a:spcPts val="0"/>
              </a:spcBef>
              <a:buNone/>
            </a:pPr>
            <a:r>
              <a:rPr lang="uk-UA" b="1" i="1" spc="-5" dirty="0">
                <a:solidFill>
                  <a:schemeClr val="tx2"/>
                </a:solidFill>
                <a:latin typeface="Times New Roman" panose="02020603050405020304" pitchFamily="18" charset="0"/>
                <a:ea typeface="Times New Roman" panose="02020603050405020304" pitchFamily="18" charset="0"/>
              </a:rPr>
              <a:t>          </a:t>
            </a:r>
            <a:r>
              <a:rPr lang="uk-UA" sz="6400" spc="-5" dirty="0">
                <a:solidFill>
                  <a:schemeClr val="tx2"/>
                </a:solidFill>
                <a:latin typeface="Times New Roman" panose="02020603050405020304" pitchFamily="18" charset="0"/>
                <a:ea typeface="Times New Roman" panose="02020603050405020304" pitchFamily="18" charset="0"/>
              </a:rPr>
              <a:t>Автоматизовану систему «Адаптація»</a:t>
            </a:r>
            <a:r>
              <a:rPr lang="uk-UA" sz="6400" dirty="0">
                <a:solidFill>
                  <a:schemeClr val="tx2"/>
                </a:solidFill>
                <a:effectLst/>
                <a:latin typeface="Times New Roman" panose="02020603050405020304" pitchFamily="18" charset="0"/>
                <a:ea typeface="Calibri" panose="020F0502020204030204" pitchFamily="34" charset="0"/>
                <a:cs typeface="Calibri" panose="020F0502020204030204" pitchFamily="34" charset="0"/>
              </a:rPr>
              <a:t> створено </a:t>
            </a:r>
            <a:r>
              <a:rPr lang="uk-UA" sz="6400" dirty="0">
                <a:solidFill>
                  <a:schemeClr val="tx2"/>
                </a:solidFill>
                <a:latin typeface="Times New Roman" panose="02020603050405020304" pitchFamily="18" charset="0"/>
                <a:ea typeface="Calibri" panose="020F0502020204030204" pitchFamily="34" charset="0"/>
                <a:cs typeface="Calibri" panose="020F0502020204030204" pitchFamily="34" charset="0"/>
              </a:rPr>
              <a:t>з метою індивідуального підходу до кожного новопризначеного працівника, зокрема:</a:t>
            </a:r>
          </a:p>
          <a:p>
            <a:pPr algn="just">
              <a:lnSpc>
                <a:spcPct val="120000"/>
              </a:lnSpc>
              <a:spcBef>
                <a:spcPts val="0"/>
              </a:spcBef>
              <a:buFontTx/>
              <a:buChar char="-"/>
            </a:pPr>
            <a:r>
              <a:rPr lang="uk-UA" sz="6400" dirty="0">
                <a:solidFill>
                  <a:schemeClr val="tx2"/>
                </a:solidFill>
                <a:latin typeface="Times New Roman" panose="02020603050405020304" pitchFamily="18" charset="0"/>
                <a:ea typeface="Calibri" panose="020F0502020204030204" pitchFamily="34" charset="0"/>
                <a:cs typeface="Calibri" panose="020F0502020204030204" pitchFamily="34" charset="0"/>
              </a:rPr>
              <a:t>надання йому методичної допомоги організаційного характеру з моменту призначення, </a:t>
            </a:r>
          </a:p>
          <a:p>
            <a:pPr algn="just">
              <a:lnSpc>
                <a:spcPct val="120000"/>
              </a:lnSpc>
              <a:spcBef>
                <a:spcPts val="0"/>
              </a:spcBef>
              <a:buFontTx/>
              <a:buChar char="-"/>
            </a:pPr>
            <a:r>
              <a:rPr lang="uk-UA" sz="6400" spc="-5" dirty="0">
                <a:solidFill>
                  <a:schemeClr val="tx2"/>
                </a:solidFill>
                <a:latin typeface="Times New Roman" panose="02020603050405020304" pitchFamily="18" charset="0"/>
                <a:ea typeface="Calibri" panose="020F0502020204030204" pitchFamily="34" charset="0"/>
                <a:cs typeface="Calibri" panose="020F0502020204030204" pitchFamily="34" charset="0"/>
              </a:rPr>
              <a:t>допомоги щодо </a:t>
            </a:r>
            <a:r>
              <a:rPr lang="uk-UA" sz="6400" spc="-5" dirty="0">
                <a:solidFill>
                  <a:schemeClr val="tx2"/>
                </a:solidFill>
                <a:latin typeface="Times New Roman" panose="02020603050405020304" pitchFamily="18" charset="0"/>
                <a:ea typeface="Times New Roman" panose="02020603050405020304" pitchFamily="18" charset="0"/>
              </a:rPr>
              <a:t>пристосування до соціальних норм і правил органу, </a:t>
            </a:r>
          </a:p>
          <a:p>
            <a:pPr algn="just">
              <a:lnSpc>
                <a:spcPct val="120000"/>
              </a:lnSpc>
              <a:spcBef>
                <a:spcPts val="0"/>
              </a:spcBef>
              <a:buFontTx/>
              <a:buChar char="-"/>
            </a:pPr>
            <a:r>
              <a:rPr lang="uk-UA" sz="6400" spc="-5" dirty="0">
                <a:solidFill>
                  <a:schemeClr val="tx2"/>
                </a:solidFill>
                <a:latin typeface="Times New Roman" panose="02020603050405020304" pitchFamily="18" charset="0"/>
                <a:ea typeface="Times New Roman" panose="02020603050405020304" pitchFamily="18" charset="0"/>
              </a:rPr>
              <a:t>інформування з метою обізнаності з історією органу, специфікою його роботи.</a:t>
            </a:r>
          </a:p>
          <a:p>
            <a:pPr marL="0" indent="0" algn="just">
              <a:lnSpc>
                <a:spcPct val="120000"/>
              </a:lnSpc>
              <a:spcBef>
                <a:spcPts val="0"/>
              </a:spcBef>
              <a:buNone/>
            </a:pPr>
            <a:r>
              <a:rPr lang="uk-UA" sz="6400" dirty="0">
                <a:solidFill>
                  <a:schemeClr val="tx2"/>
                </a:solidFill>
                <a:latin typeface="Times New Roman" panose="02020603050405020304" pitchFamily="18" charset="0"/>
                <a:ea typeface="Calibri" panose="020F0502020204030204" pitchFamily="34" charset="0"/>
                <a:cs typeface="Calibri" panose="020F0502020204030204" pitchFamily="34" charset="0"/>
              </a:rPr>
              <a:t>     Одним із завдань АС «Адаптація» є здійснення також функцій щодо моніторингу, </a:t>
            </a:r>
            <a:r>
              <a:rPr lang="uk-UA" sz="6400" dirty="0">
                <a:solidFill>
                  <a:schemeClr val="tx2"/>
                </a:solidFill>
                <a:effectLst/>
                <a:latin typeface="Times New Roman" panose="02020603050405020304" pitchFamily="18" charset="0"/>
                <a:ea typeface="Calibri" panose="020F0502020204030204" pitchFamily="34" charset="0"/>
              </a:rPr>
              <a:t>у разі необхідності, психологічного клімату в колективі чи рівня функціональної взаємодії.</a:t>
            </a:r>
            <a:endParaRPr lang="uk-UA" sz="6400" dirty="0">
              <a:solidFill>
                <a:schemeClr val="tx2"/>
              </a:solidFill>
              <a:effectLst/>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r>
              <a:rPr lang="uk-UA" sz="6400" dirty="0">
                <a:solidFill>
                  <a:schemeClr val="tx2"/>
                </a:solidFill>
                <a:latin typeface="Times New Roman" panose="02020603050405020304" pitchFamily="18" charset="0"/>
                <a:ea typeface="Calibri" panose="020F0502020204030204" pitchFamily="34" charset="0"/>
                <a:cs typeface="Calibri" panose="020F0502020204030204" pitchFamily="34" charset="0"/>
              </a:rPr>
              <a:t>     </a:t>
            </a:r>
            <a:r>
              <a:rPr lang="uk-UA" sz="6400" dirty="0">
                <a:solidFill>
                  <a:schemeClr val="tx2"/>
                </a:solidFill>
                <a:latin typeface="Times New Roman" panose="02020603050405020304" pitchFamily="18" charset="0"/>
                <a:ea typeface="Times New Roman" panose="02020603050405020304" pitchFamily="18" charset="0"/>
              </a:rPr>
              <a:t>Ваша залученість у якості наставника передбачає сприяння призначеному щодо швидкого доєднання до команди Офісу Генерального прокурора з метою його ефективної та результативної професійної діяльності в подальшому.        </a:t>
            </a:r>
            <a:br>
              <a:rPr lang="uk-UA" sz="6400" dirty="0">
                <a:solidFill>
                  <a:schemeClr val="tx2"/>
                </a:solidFill>
                <a:latin typeface="Times New Roman" panose="02020603050405020304" pitchFamily="18" charset="0"/>
                <a:ea typeface="Times New Roman" panose="02020603050405020304" pitchFamily="18" charset="0"/>
              </a:rPr>
            </a:br>
            <a:r>
              <a:rPr lang="uk-UA" sz="6400" dirty="0">
                <a:solidFill>
                  <a:schemeClr val="tx2"/>
                </a:solidFill>
                <a:latin typeface="Times New Roman" panose="02020603050405020304" pitchFamily="18" charset="0"/>
                <a:ea typeface="Times New Roman" panose="02020603050405020304" pitchFamily="18" charset="0"/>
              </a:rPr>
              <a:t>     В</a:t>
            </a:r>
            <a:r>
              <a:rPr lang="uk-UA" sz="64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ідповідно до Методичних рекомендацій з питань випробування та встановлення відповідності державного службовця займаній посаді, затверджених наказом НАДС від 31.01.2024 року № 11-24, Вам необхідно:</a:t>
            </a:r>
          </a:p>
          <a:p>
            <a:pPr marL="0" indent="0" algn="just">
              <a:lnSpc>
                <a:spcPct val="120000"/>
              </a:lnSpc>
              <a:spcBef>
                <a:spcPts val="0"/>
              </a:spcBef>
              <a:buNone/>
            </a:pPr>
            <a:r>
              <a:rPr lang="uk-UA" sz="6400"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1. </a:t>
            </a:r>
            <a:r>
              <a:rPr lang="uk-UA" sz="66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Письмово визначити державному службовцю </a:t>
            </a:r>
            <a:r>
              <a:rPr lang="uk-UA" sz="6600" b="1" i="1" u="sng"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(не пізніше ніж на другий робочий день з дня призначення)</a:t>
            </a:r>
            <a:r>
              <a:rPr lang="uk-UA" sz="66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з</a:t>
            </a:r>
            <a:r>
              <a:rPr lang="uk-UA" sz="66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авдання  на строк випробування (якщо д/с призначено із встановленням випробувального терміну) або завдання на період адаптації (якщо випробування не встановлено)</a:t>
            </a:r>
            <a:r>
              <a:rPr lang="uk-UA" sz="6600"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6600" b="1" i="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Строк випробування, встановлений у акті про призначення, відповідає строку проведення адаптації, у разі призначення державного службовця без встановлення випробувального терміну – строк адаптації встановлюється на один місяць. </a:t>
            </a:r>
            <a:endParaRPr lang="uk-UA" sz="6600" b="1" i="1" u="sng"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uk-UA" sz="66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endParaRPr lang="uk-UA" sz="64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5071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08AFFF-07FA-4DB6-AF8A-CBB21739F2D1}"/>
              </a:ext>
            </a:extLst>
          </p:cNvPr>
          <p:cNvSpPr>
            <a:spLocks noGrp="1"/>
          </p:cNvSpPr>
          <p:nvPr>
            <p:ph type="title"/>
          </p:nvPr>
        </p:nvSpPr>
        <p:spPr>
          <a:xfrm>
            <a:off x="8029184" y="365125"/>
            <a:ext cx="3324616" cy="549275"/>
          </a:xfrm>
        </p:spPr>
        <p:txBody>
          <a:bodyPr>
            <a:normAutofit/>
          </a:bodyPr>
          <a:lstStyle/>
          <a:p>
            <a:r>
              <a:rPr lang="uk-UA" sz="1600" b="1" dirty="0">
                <a:solidFill>
                  <a:schemeClr val="tx2"/>
                </a:solidFill>
              </a:rPr>
              <a:t>                                                                                                                                                                     </a:t>
            </a:r>
            <a:r>
              <a:rPr lang="uk-UA" sz="1600" b="1" dirty="0">
                <a:solidFill>
                  <a:schemeClr val="accent1"/>
                </a:solidFill>
              </a:rPr>
              <a:t>Продовження</a:t>
            </a:r>
            <a:r>
              <a:rPr lang="uk-UA" sz="1600" dirty="0"/>
              <a:t> </a:t>
            </a:r>
            <a:r>
              <a:rPr kumimoji="0" lang="uk-UA"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Додатку 1</a:t>
            </a:r>
            <a:r>
              <a:rPr kumimoji="0" lang="en-US"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N</a:t>
            </a:r>
            <a:r>
              <a:rPr kumimoji="0" lang="uk-UA"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a:t>
            </a:r>
            <a:r>
              <a:rPr kumimoji="0" lang="en-US"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D</a:t>
            </a:r>
            <a:endParaRPr lang="uk-UA" sz="1600" dirty="0"/>
          </a:p>
        </p:txBody>
      </p:sp>
      <p:sp>
        <p:nvSpPr>
          <p:cNvPr id="3" name="Місце для вмісту 2">
            <a:extLst>
              <a:ext uri="{FF2B5EF4-FFF2-40B4-BE49-F238E27FC236}">
                <a16:creationId xmlns:a16="http://schemas.microsoft.com/office/drawing/2014/main" id="{E8D973F1-F3C0-4E9F-A6C7-661864D68ED4}"/>
              </a:ext>
            </a:extLst>
          </p:cNvPr>
          <p:cNvSpPr>
            <a:spLocks noGrp="1"/>
          </p:cNvSpPr>
          <p:nvPr>
            <p:ph idx="1"/>
          </p:nvPr>
        </p:nvSpPr>
        <p:spPr>
          <a:xfrm>
            <a:off x="838200" y="1164921"/>
            <a:ext cx="10515600" cy="5012042"/>
          </a:xfrm>
        </p:spPr>
        <p:txBody>
          <a:bodyPr>
            <a:normAutofit/>
          </a:bodyPr>
          <a:lstStyle/>
          <a:p>
            <a:pPr indent="0" algn="just" fontAlgn="base">
              <a:buNone/>
            </a:pPr>
            <a:r>
              <a:rPr lang="uk-UA" sz="1700" b="1" i="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7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2.</a:t>
            </a:r>
            <a:r>
              <a:rPr lang="uk-UA"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uk-UA"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Скласти і подати суб’єкту призначення висновок про результати випробування та встановлення відповідності державного службовця займаній посаді </a:t>
            </a:r>
            <a:r>
              <a:rPr lang="uk-UA" sz="1700" b="1" i="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(не пізніше ніж за 10 календарних днів до закінчення строку випробування).</a:t>
            </a:r>
            <a:endParaRPr lang="uk-UA" sz="17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indent="0" algn="just" fontAlgn="base">
              <a:buNone/>
            </a:pPr>
            <a:r>
              <a:rPr lang="uk-UA" sz="17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uk-UA"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Не пізніше ніж </a:t>
            </a:r>
            <a:r>
              <a:rPr lang="uk-UA" sz="1700" b="1" i="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за 10 календарних днів до закінчення строку випробування </a:t>
            </a:r>
            <a:r>
              <a:rPr lang="uk-UA"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направити супровідний лист по СЕДУ (керівнику кадрового підрозділу) , а також супровідний лист із висновком та завданням в додатку </a:t>
            </a:r>
            <a:r>
              <a:rPr lang="uk-UA" sz="1700" u="sng"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 паперовій формі</a:t>
            </a:r>
            <a:r>
              <a:rPr lang="uk-UA"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(через приймальню кадрового підрозділу). </a:t>
            </a:r>
            <a:endParaRPr lang="uk-UA"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indent="0" algn="just" fontAlgn="base">
              <a:buNone/>
            </a:pPr>
            <a:r>
              <a:rPr lang="uk-UA"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4. В останній день випробувального терміну направити на електронну адресу уповноваженого працівника кадрового підрозділу заповнену форми зворотного зв’язку наставника  та призначеного у форматі </a:t>
            </a:r>
            <a:r>
              <a:rPr lang="uk-UA" sz="1700"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pd</a:t>
            </a:r>
            <a:r>
              <a:rPr lang="en-US"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f</a:t>
            </a:r>
            <a:r>
              <a:rPr lang="ru-RU" sz="17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indent="0" algn="just" fontAlgn="base">
              <a:buNone/>
            </a:pPr>
            <a:r>
              <a:rPr lang="uk-UA" sz="1700" dirty="0">
                <a:solidFill>
                  <a:schemeClr val="tx2"/>
                </a:solidFill>
                <a:latin typeface="Times New Roman" panose="02020603050405020304" pitchFamily="18" charset="0"/>
                <a:ea typeface="Calibri" panose="020F0502020204030204" pitchFamily="34" charset="0"/>
                <a:cs typeface="Calibri" panose="020F0502020204030204" pitchFamily="34" charset="0"/>
              </a:rPr>
              <a:t>      </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5. </a:t>
            </a:r>
            <a:r>
              <a:rPr lang="uk-UA" sz="1700" dirty="0">
                <a:solidFill>
                  <a:schemeClr val="tx2"/>
                </a:solidFill>
                <a:latin typeface="Times New Roman" panose="02020603050405020304" pitchFamily="18" charset="0"/>
                <a:ea typeface="Calibri" panose="020F0502020204030204" pitchFamily="34" charset="0"/>
                <a:cs typeface="Calibri" panose="020F0502020204030204" pitchFamily="34" charset="0"/>
              </a:rPr>
              <a:t>По завершенню адаптаційного періоду призначеному запропоновано заповнити форму зворотного зв’язку у формі анкетування.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Призначений</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державний</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службовець</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в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останній</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день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випробувального</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терміну</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адаптації</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надає</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зворотній</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зв’язок</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відділу</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психолого-поліграфологічного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вивчення</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працівників</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Генеральної</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інспекції</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шляхом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проходження</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опитування</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за результатами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адаптації</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(слайд № ___ ,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результати</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опитування</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підписуються</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електронним</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цифровим</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sz="1700"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підписом</a:t>
            </a:r>
            <a:r>
              <a:rPr lang="ru-RU"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endParaRPr lang="uk-UA"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indent="0" algn="just" fontAlgn="base">
              <a:buNone/>
            </a:pPr>
            <a:r>
              <a:rPr lang="uk-UA" sz="1700"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endParaRPr lang="uk-UA" sz="1700" dirty="0"/>
          </a:p>
        </p:txBody>
      </p:sp>
    </p:spTree>
    <p:extLst>
      <p:ext uri="{BB962C8B-B14F-4D97-AF65-F5344CB8AC3E}">
        <p14:creationId xmlns:p14="http://schemas.microsoft.com/office/powerpoint/2010/main" val="683061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C16D02-016D-4C7B-BE6F-F31F4996115B}"/>
              </a:ext>
            </a:extLst>
          </p:cNvPr>
          <p:cNvSpPr>
            <a:spLocks noGrp="1"/>
          </p:cNvSpPr>
          <p:nvPr>
            <p:ph type="title"/>
          </p:nvPr>
        </p:nvSpPr>
        <p:spPr/>
        <p:txBody>
          <a:bodyPr>
            <a:normAutofit/>
          </a:bodyPr>
          <a:lstStyle/>
          <a:p>
            <a:r>
              <a:rPr lang="uk-UA"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1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Додаток 2</a:t>
            </a:r>
            <a:r>
              <a:rPr lang="en-US" altLang="uk-UA" sz="1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a:t>
            </a:r>
            <a:r>
              <a:rPr lang="uk-UA" altLang="uk-UA" sz="1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uk-UA" sz="1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a:t>
            </a:r>
            <a:br>
              <a:rPr lang="uk-UA" altLang="uk-UA" sz="1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br>
            <a:r>
              <a:rPr lang="uk-UA"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ПАМ’ЯТКА</a:t>
            </a:r>
            <a:br>
              <a:rPr lang="uk-UA" altLang="uk-UA" sz="2200" dirty="0">
                <a:latin typeface="Times New Roman" panose="02020603050405020304" pitchFamily="18" charset="0"/>
                <a:cs typeface="Times New Roman" panose="02020603050405020304" pitchFamily="18" charset="0"/>
              </a:rPr>
            </a:br>
            <a:r>
              <a:rPr lang="uk-UA"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учасника процедури адаптації</a:t>
            </a:r>
            <a:r>
              <a:rPr lang="en-US"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(для </a:t>
            </a:r>
            <a:r>
              <a:rPr lang="uk-UA" altLang="uk-UA" sz="2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наставника</a:t>
            </a:r>
            <a:r>
              <a:rPr lang="uk-UA" altLang="uk-UA" sz="22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державного службовця)</a:t>
            </a:r>
            <a:endParaRPr lang="uk-UA" sz="2200" b="1" dirty="0"/>
          </a:p>
        </p:txBody>
      </p:sp>
      <p:sp>
        <p:nvSpPr>
          <p:cNvPr id="6" name="Rectangle 8">
            <a:extLst>
              <a:ext uri="{FF2B5EF4-FFF2-40B4-BE49-F238E27FC236}">
                <a16:creationId xmlns:a16="http://schemas.microsoft.com/office/drawing/2014/main" id="{8BBBD1D1-306B-473E-870D-E029CB57A574}"/>
              </a:ext>
            </a:extLst>
          </p:cNvPr>
          <p:cNvSpPr>
            <a:spLocks noChangeArrowheads="1"/>
          </p:cNvSpPr>
          <p:nvPr/>
        </p:nvSpPr>
        <p:spPr bwMode="auto">
          <a:xfrm>
            <a:off x="838200" y="3316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11" name="Місце для вмісту 10">
            <a:extLst>
              <a:ext uri="{FF2B5EF4-FFF2-40B4-BE49-F238E27FC236}">
                <a16:creationId xmlns:a16="http://schemas.microsoft.com/office/drawing/2014/main" id="{87CF9E2C-EA8B-43E4-9548-B7B8ED794CB6}"/>
              </a:ext>
            </a:extLst>
          </p:cNvPr>
          <p:cNvGraphicFramePr>
            <a:graphicFrameLocks noGrp="1"/>
          </p:cNvGraphicFramePr>
          <p:nvPr>
            <p:ph idx="1"/>
            <p:extLst>
              <p:ext uri="{D42A27DB-BD31-4B8C-83A1-F6EECF244321}">
                <p14:modId xmlns:p14="http://schemas.microsoft.com/office/powerpoint/2010/main" val="3862847733"/>
              </p:ext>
            </p:extLst>
          </p:nvPr>
        </p:nvGraphicFramePr>
        <p:xfrm>
          <a:off x="838200" y="1690687"/>
          <a:ext cx="10515600" cy="4371909"/>
        </p:xfrm>
        <a:graphic>
          <a:graphicData uri="http://schemas.openxmlformats.org/drawingml/2006/table">
            <a:tbl>
              <a:tblPr firstRow="1" firstCol="1" bandRow="1">
                <a:tableStyleId>{5C22544A-7EE6-4342-B048-85BDC9FD1C3A}</a:tableStyleId>
              </a:tblPr>
              <a:tblGrid>
                <a:gridCol w="521388">
                  <a:extLst>
                    <a:ext uri="{9D8B030D-6E8A-4147-A177-3AD203B41FA5}">
                      <a16:colId xmlns:a16="http://schemas.microsoft.com/office/drawing/2014/main" val="99966926"/>
                    </a:ext>
                  </a:extLst>
                </a:gridCol>
                <a:gridCol w="9994212">
                  <a:extLst>
                    <a:ext uri="{9D8B030D-6E8A-4147-A177-3AD203B41FA5}">
                      <a16:colId xmlns:a16="http://schemas.microsoft.com/office/drawing/2014/main" val="1050551484"/>
                    </a:ext>
                  </a:extLst>
                </a:gridCol>
              </a:tblGrid>
              <a:tr h="525253">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провести адаптаційну бесіду з призначеним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1623515215"/>
                  </a:ext>
                </a:extLst>
              </a:tr>
              <a:tr h="687544">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сприяти призначеному в оформленні документів у відповідних структурних підрозділах, необхідних для отримання кваліфікованого електронного підпису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444022160"/>
                  </a:ext>
                </a:extLst>
              </a:tr>
              <a:tr h="936611">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провести інструктаж призначеному щодо порядку проходження документів у Офісі Генерального прокурора, ознайомити з положеннями Тимчасової інструкції з діловодства в органах прокуратури, порядком роботи в системі електронного документообігу та типовими помилками, які можуть виникати у роботі</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180259005"/>
                  </a:ext>
                </a:extLst>
              </a:tr>
              <a:tr h="801228">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за необхідності, надати рекомендації щодо вивчення нормативних документів, які будуть корисними для призначеного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523780236"/>
                  </a:ext>
                </a:extLst>
              </a:tr>
              <a:tr h="525253">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just">
                        <a:spcBef>
                          <a:spcPts val="750"/>
                        </a:spcBef>
                        <a:spcAft>
                          <a:spcPts val="750"/>
                        </a:spcAft>
                      </a:pPr>
                      <a:r>
                        <a:rPr lang="uk-UA" sz="1600" dirty="0">
                          <a:effectLst/>
                          <a:latin typeface="Times New Roman" panose="02020603050405020304" pitchFamily="18" charset="0"/>
                          <a:cs typeface="Times New Roman" panose="02020603050405020304" pitchFamily="18" charset="0"/>
                        </a:rPr>
                        <a:t>познайомити призначеного з колективом структурного підрозділу, на посаду в якому його призначено</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513638733"/>
                  </a:ext>
                </a:extLst>
              </a:tr>
              <a:tr h="896020">
                <a:tc>
                  <a:txBody>
                    <a:bodyPr/>
                    <a:lstStyle/>
                    <a:p>
                      <a:pPr algn="l">
                        <a:spcBef>
                          <a:spcPts val="750"/>
                        </a:spcBef>
                        <a:spcAft>
                          <a:spcPts val="750"/>
                        </a:spcAft>
                      </a:pPr>
                      <a:endParaRPr lang="uk-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00" marR="38100" marT="38100" marB="38100"/>
                </a:tc>
                <a:tc>
                  <a:txBody>
                    <a:bodyPr/>
                    <a:lstStyle/>
                    <a:p>
                      <a:pPr algn="l">
                        <a:spcBef>
                          <a:spcPts val="750"/>
                        </a:spcBef>
                        <a:spcAft>
                          <a:spcPts val="750"/>
                        </a:spcAft>
                      </a:pPr>
                      <a:r>
                        <a:rPr lang="uk-UA" sz="1600" dirty="0">
                          <a:effectLst/>
                          <a:latin typeface="Times New Roman" panose="02020603050405020304" pitchFamily="18" charset="0"/>
                          <a:cs typeface="Times New Roman" panose="02020603050405020304" pitchFamily="18" charset="0"/>
                        </a:rPr>
                        <a:t>за результатами проходження адаптації заповнити форму зворотного зв`язку для перевірки успішності проходження адаптації призначеним та направити із підписом наставника у форматі  </a:t>
                      </a:r>
                      <a:r>
                        <a:rPr lang="en-US" sz="1600" dirty="0">
                          <a:effectLst/>
                          <a:latin typeface="Times New Roman" panose="02020603050405020304" pitchFamily="18" charset="0"/>
                          <a:cs typeface="Times New Roman" panose="02020603050405020304" pitchFamily="18" charset="0"/>
                        </a:rPr>
                        <a:t>pdf</a:t>
                      </a:r>
                      <a:r>
                        <a:rPr lang="ru-RU" sz="1600" dirty="0">
                          <a:effectLst/>
                          <a:latin typeface="Times New Roman" panose="02020603050405020304" pitchFamily="18" charset="0"/>
                          <a:cs typeface="Times New Roman" panose="02020603050405020304" pitchFamily="18" charset="0"/>
                        </a:rPr>
                        <a:t>  </a:t>
                      </a:r>
                      <a:r>
                        <a:rPr lang="uk-UA" sz="1600" dirty="0">
                          <a:effectLst/>
                          <a:latin typeface="Times New Roman" panose="02020603050405020304" pitchFamily="18" charset="0"/>
                          <a:cs typeface="Times New Roman" panose="02020603050405020304" pitchFamily="18" charset="0"/>
                        </a:rPr>
                        <a:t>на електронну адресу уповноваженого працівника кадрового підрозділу</a:t>
                      </a:r>
                      <a:r>
                        <a:rPr lang="uk-UA" sz="1600" u="sng"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724723516"/>
                  </a:ext>
                </a:extLst>
              </a:tr>
            </a:tbl>
          </a:graphicData>
        </a:graphic>
      </p:graphicFrame>
    </p:spTree>
    <p:extLst>
      <p:ext uri="{BB962C8B-B14F-4D97-AF65-F5344CB8AC3E}">
        <p14:creationId xmlns:p14="http://schemas.microsoft.com/office/powerpoint/2010/main" val="1166954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49E06A-66BC-47F6-A289-B1153CA9F842}"/>
              </a:ext>
            </a:extLst>
          </p:cNvPr>
          <p:cNvSpPr>
            <a:spLocks noGrp="1"/>
          </p:cNvSpPr>
          <p:nvPr>
            <p:ph type="title"/>
          </p:nvPr>
        </p:nvSpPr>
        <p:spPr/>
        <p:txBody>
          <a:bodyPr>
            <a:normAutofit fontScale="90000"/>
          </a:bodyPr>
          <a:lstStyle/>
          <a:p>
            <a:pPr marL="0" rtl="0" eaLnBrk="1" fontAlgn="ctr" latinLnBrk="0" hangingPunct="1">
              <a:spcBef>
                <a:spcPts val="0"/>
              </a:spcBef>
              <a:spcAft>
                <a:spcPts val="0"/>
              </a:spcAft>
            </a:pPr>
            <a:r>
              <a:rPr lang="uk-UA" sz="1800" b="1" i="0" u="none" strike="noStrike" kern="1200" dirty="0">
                <a:solidFill>
                  <a:srgbClr val="FFFFFF"/>
                </a:solidFill>
                <a:effectLst/>
                <a:latin typeface="Calibri" panose="020F0502020204030204" pitchFamily="34" charset="0"/>
              </a:rPr>
              <a:t>ПРОКУРОР</a:t>
            </a:r>
            <a:br>
              <a:rPr lang="uk-UA" sz="1800" b="0" i="0" u="none" strike="noStrike" dirty="0">
                <a:effectLst/>
                <a:latin typeface="Arial" panose="020B0604020202020204" pitchFamily="34" charset="0"/>
              </a:rPr>
            </a:br>
            <a:r>
              <a:rPr lang="uk-UA" sz="1800" b="1" i="0" u="none" strike="noStrike" kern="1200" dirty="0">
                <a:solidFill>
                  <a:srgbClr val="FFFFFF"/>
                </a:solidFill>
                <a:effectLst/>
                <a:latin typeface="Calibri" panose="020F0502020204030204" pitchFamily="34" charset="0"/>
              </a:rPr>
              <a:t>ДЕРЖАВНИЙ СЛУЖБОВЕЦЬ</a:t>
            </a:r>
            <a:br>
              <a:rPr lang="uk-UA" sz="1800" b="0" i="0" u="none" strike="noStrike" dirty="0">
                <a:effectLst/>
                <a:latin typeface="Arial" panose="020B0604020202020204" pitchFamily="34" charset="0"/>
              </a:rPr>
            </a:br>
            <a:r>
              <a:rPr lang="uk-UA" sz="1800" b="1" i="0" u="none" strike="noStrike" kern="1200" dirty="0">
                <a:solidFill>
                  <a:srgbClr val="FFFFFF"/>
                </a:solidFill>
                <a:effectLst/>
                <a:latin typeface="Calibri" panose="020F0502020204030204" pitchFamily="34" charset="0"/>
              </a:rPr>
              <a:t>ІНШІ ПРАЦІВНИКИ</a:t>
            </a:r>
            <a:br>
              <a:rPr lang="uk-UA" sz="1800" b="0" i="0" u="none" strike="noStrike" dirty="0">
                <a:effectLst/>
                <a:latin typeface="Arial" panose="020B0604020202020204" pitchFamily="34" charset="0"/>
              </a:rPr>
            </a:br>
            <a:endParaRPr lang="uk-UA" dirty="0"/>
          </a:p>
        </p:txBody>
      </p:sp>
      <p:sp>
        <p:nvSpPr>
          <p:cNvPr id="3" name="Місце для вмісту 2">
            <a:extLst>
              <a:ext uri="{FF2B5EF4-FFF2-40B4-BE49-F238E27FC236}">
                <a16:creationId xmlns:a16="http://schemas.microsoft.com/office/drawing/2014/main" id="{960BE7F7-B1A1-4D6C-91BD-AE4E50934A8D}"/>
              </a:ext>
            </a:extLst>
          </p:cNvPr>
          <p:cNvSpPr>
            <a:spLocks noGrp="1"/>
          </p:cNvSpPr>
          <p:nvPr>
            <p:ph idx="1"/>
          </p:nvPr>
        </p:nvSpPr>
        <p:spPr>
          <a:xfrm>
            <a:off x="575819" y="0"/>
            <a:ext cx="10777981" cy="6176963"/>
          </a:xfrm>
        </p:spPr>
        <p:txBody>
          <a:bodyPr/>
          <a:lstStyle/>
          <a:p>
            <a:pPr marL="0" algn="ctr" rtl="0" eaLnBrk="1" fontAlgn="ctr" latinLnBrk="0" hangingPunct="1">
              <a:spcBef>
                <a:spcPts val="0"/>
              </a:spcBef>
              <a:spcAft>
                <a:spcPts val="0"/>
              </a:spcAft>
            </a:pPr>
            <a:r>
              <a:rPr lang="uk-UA" sz="2800" b="1" i="0" u="none" strike="noStrike" kern="1200" dirty="0">
                <a:solidFill>
                  <a:srgbClr val="FFFFFF"/>
                </a:solidFill>
                <a:effectLst/>
                <a:latin typeface="Calibri" panose="020F0502020204030204" pitchFamily="34" charset="0"/>
              </a:rPr>
              <a:t>ПРОКУРОР</a:t>
            </a:r>
            <a:endParaRPr lang="uk-UA" sz="1600" b="0" i="0" u="none" strike="noStrike" dirty="0">
              <a:effectLst/>
              <a:latin typeface="Arial" panose="020B0604020202020204" pitchFamily="34" charset="0"/>
            </a:endParaRPr>
          </a:p>
          <a:p>
            <a:pPr marL="0" fontAlgn="ctr">
              <a:spcBef>
                <a:spcPts val="0"/>
              </a:spcBef>
            </a:pPr>
            <a:endParaRPr lang="uk-UA" sz="1600" b="1" i="1" dirty="0">
              <a:solidFill>
                <a:schemeClr val="accent4"/>
              </a:solidFill>
            </a:endParaRPr>
          </a:p>
          <a:p>
            <a:pPr marL="0" fontAlgn="ctr">
              <a:spcBef>
                <a:spcPts val="0"/>
              </a:spcBef>
            </a:pPr>
            <a:endParaRPr lang="uk-UA" sz="1600" b="1" i="1" dirty="0">
              <a:solidFill>
                <a:schemeClr val="accent4"/>
              </a:solidFill>
            </a:endParaRPr>
          </a:p>
          <a:p>
            <a:pPr marL="0" algn="ctr" rtl="0" eaLnBrk="1" fontAlgn="ctr" latinLnBrk="0" hangingPunct="1">
              <a:spcBef>
                <a:spcPts val="0"/>
              </a:spcBef>
              <a:spcAft>
                <a:spcPts val="0"/>
              </a:spcAft>
            </a:pPr>
            <a:r>
              <a:rPr lang="uk-UA" sz="2800" b="1" i="0" u="none" strike="noStrike" kern="1200" dirty="0">
                <a:solidFill>
                  <a:srgbClr val="FFFFFF"/>
                </a:solidFill>
                <a:effectLst/>
                <a:latin typeface="Calibri" panose="020F0502020204030204" pitchFamily="34" charset="0"/>
              </a:rPr>
              <a:t>ДЕРЖАВНИЙ СЛУЖБОВЕЦЬ</a:t>
            </a:r>
            <a:endParaRPr lang="uk-UA" sz="1600" b="0" i="0" u="none" strike="noStrike" dirty="0">
              <a:effectLst/>
              <a:latin typeface="Arial" panose="020B0604020202020204" pitchFamily="34" charset="0"/>
            </a:endParaRPr>
          </a:p>
          <a:p>
            <a:pPr marL="0" rtl="0" eaLnBrk="1" fontAlgn="t" latinLnBrk="0" hangingPunct="1">
              <a:spcBef>
                <a:spcPts val="0"/>
              </a:spcBef>
              <a:spcAft>
                <a:spcPts val="0"/>
              </a:spcAft>
            </a:pPr>
            <a:r>
              <a:rPr lang="uk-UA" sz="2800" b="1" i="0" u="none" strike="noStrike" kern="1200" dirty="0">
                <a:solidFill>
                  <a:srgbClr val="FFFFFF"/>
                </a:solidFill>
                <a:effectLst/>
                <a:latin typeface="Calibri" panose="020F0502020204030204" pitchFamily="34" charset="0"/>
              </a:rPr>
              <a:t>ІНШІ ПРАЦІВНИКИ</a:t>
            </a:r>
            <a:endParaRPr lang="uk-UA" sz="1600" b="0" i="0" u="none" strike="noStrike" dirty="0">
              <a:effectLst/>
              <a:latin typeface="Arial" panose="020B0604020202020204" pitchFamily="34" charset="0"/>
            </a:endParaRPr>
          </a:p>
          <a:p>
            <a:endParaRPr lang="uk-UA" dirty="0"/>
          </a:p>
        </p:txBody>
      </p:sp>
      <p:graphicFrame>
        <p:nvGraphicFramePr>
          <p:cNvPr id="6" name="Таблиця 6">
            <a:extLst>
              <a:ext uri="{FF2B5EF4-FFF2-40B4-BE49-F238E27FC236}">
                <a16:creationId xmlns:a16="http://schemas.microsoft.com/office/drawing/2014/main" id="{48E72D79-5DCA-4ABC-9D98-6782D0CEC5A8}"/>
              </a:ext>
            </a:extLst>
          </p:cNvPr>
          <p:cNvGraphicFramePr>
            <a:graphicFrameLocks noGrp="1"/>
          </p:cNvGraphicFramePr>
          <p:nvPr>
            <p:extLst>
              <p:ext uri="{D42A27DB-BD31-4B8C-83A1-F6EECF244321}">
                <p14:modId xmlns:p14="http://schemas.microsoft.com/office/powerpoint/2010/main" val="3345651038"/>
              </p:ext>
            </p:extLst>
          </p:nvPr>
        </p:nvGraphicFramePr>
        <p:xfrm>
          <a:off x="991384" y="2555432"/>
          <a:ext cx="10209230" cy="4069080"/>
        </p:xfrm>
        <a:graphic>
          <a:graphicData uri="http://schemas.openxmlformats.org/drawingml/2006/table">
            <a:tbl>
              <a:tblPr firstRow="1" bandRow="1">
                <a:tableStyleId>{5C22544A-7EE6-4342-B048-85BDC9FD1C3A}</a:tableStyleId>
              </a:tblPr>
              <a:tblGrid>
                <a:gridCol w="3391930">
                  <a:extLst>
                    <a:ext uri="{9D8B030D-6E8A-4147-A177-3AD203B41FA5}">
                      <a16:colId xmlns:a16="http://schemas.microsoft.com/office/drawing/2014/main" val="4145748585"/>
                    </a:ext>
                  </a:extLst>
                </a:gridCol>
                <a:gridCol w="3425372">
                  <a:extLst>
                    <a:ext uri="{9D8B030D-6E8A-4147-A177-3AD203B41FA5}">
                      <a16:colId xmlns:a16="http://schemas.microsoft.com/office/drawing/2014/main" val="422331762"/>
                    </a:ext>
                  </a:extLst>
                </a:gridCol>
                <a:gridCol w="3391928">
                  <a:extLst>
                    <a:ext uri="{9D8B030D-6E8A-4147-A177-3AD203B41FA5}">
                      <a16:colId xmlns:a16="http://schemas.microsoft.com/office/drawing/2014/main" val="3868701398"/>
                    </a:ext>
                  </a:extLst>
                </a:gridCol>
              </a:tblGrid>
              <a:tr h="1365686">
                <a:tc>
                  <a:txBody>
                    <a:bodyPr/>
                    <a:lstStyle/>
                    <a:p>
                      <a:pPr marL="0" indent="0">
                        <a:buNone/>
                      </a:pPr>
                      <a:r>
                        <a:rPr lang="uk-UA" dirty="0"/>
                        <a:t>1. Адаптація призначених в Офісі Генерального прокурора </a:t>
                      </a:r>
                    </a:p>
                    <a:p>
                      <a:pPr marL="0" indent="0">
                        <a:buNone/>
                      </a:pPr>
                      <a:r>
                        <a:rPr lang="uk-UA" dirty="0"/>
                        <a:t>(</a:t>
                      </a:r>
                      <a:r>
                        <a:rPr lang="uk-UA" u="sng" dirty="0"/>
                        <a:t>додаток 1</a:t>
                      </a:r>
                      <a:r>
                        <a:rPr lang="en-US" u="sng" dirty="0"/>
                        <a:t>PI</a:t>
                      </a:r>
                      <a:r>
                        <a:rPr lang="uk-UA" dirty="0"/>
                        <a:t>)</a:t>
                      </a:r>
                    </a:p>
                    <a:p>
                      <a:endParaRPr lang="uk-UA" dirty="0">
                        <a:solidFill>
                          <a:schemeClr val="tx1"/>
                        </a:solidFill>
                      </a:endParaRPr>
                    </a:p>
                  </a:txBody>
                  <a:tcPr/>
                </a:tc>
                <a:tc>
                  <a:txBody>
                    <a:bodyPr/>
                    <a:lstStyle/>
                    <a:p>
                      <a:pPr marL="0" indent="0">
                        <a:buNone/>
                      </a:pPr>
                      <a:r>
                        <a:rPr lang="uk-UA" dirty="0"/>
                        <a:t>1. Адаптація призначених в Офісі Генерального прокурора </a:t>
                      </a:r>
                    </a:p>
                    <a:p>
                      <a:pPr marL="0" indent="0">
                        <a:buNone/>
                      </a:pPr>
                      <a:r>
                        <a:rPr lang="uk-UA" dirty="0"/>
                        <a:t>(</a:t>
                      </a:r>
                      <a:r>
                        <a:rPr lang="uk-UA" u="sng" dirty="0"/>
                        <a:t>додаток 1</a:t>
                      </a:r>
                      <a:r>
                        <a:rPr lang="en-US" u="sng" dirty="0"/>
                        <a:t> PI</a:t>
                      </a:r>
                      <a:r>
                        <a:rPr lang="uk-UA" dirty="0"/>
                        <a:t>)</a:t>
                      </a:r>
                    </a:p>
                    <a:p>
                      <a:pPr marL="0" indent="0">
                        <a:buNone/>
                      </a:pPr>
                      <a:endParaRPr lang="uk-UA" dirty="0"/>
                    </a:p>
                  </a:txBody>
                  <a:tcPr/>
                </a:tc>
                <a:tc>
                  <a:txBody>
                    <a:bodyPr/>
                    <a:lstStyle/>
                    <a:p>
                      <a:pPr marL="0" indent="0">
                        <a:buNone/>
                      </a:pPr>
                      <a:r>
                        <a:rPr lang="uk-UA" dirty="0"/>
                        <a:t>1. Алгоритм дій (перші кроки)</a:t>
                      </a:r>
                    </a:p>
                    <a:p>
                      <a:pPr marL="0" indent="0">
                        <a:buNone/>
                      </a:pPr>
                      <a:r>
                        <a:rPr lang="uk-UA" dirty="0"/>
                        <a:t>Адаптація призначених в Офісі Генерального прокурора </a:t>
                      </a:r>
                    </a:p>
                    <a:p>
                      <a:pPr marL="0" indent="0">
                        <a:buNone/>
                      </a:pPr>
                      <a:r>
                        <a:rPr lang="uk-UA" dirty="0"/>
                        <a:t>(</a:t>
                      </a:r>
                      <a:r>
                        <a:rPr lang="uk-UA" u="sng" dirty="0"/>
                        <a:t>додаток 1</a:t>
                      </a:r>
                      <a:r>
                        <a:rPr lang="en-US" u="sng" dirty="0"/>
                        <a:t>D</a:t>
                      </a:r>
                      <a:r>
                        <a:rPr lang="uk-UA" dirty="0"/>
                        <a:t>)</a:t>
                      </a:r>
                    </a:p>
                    <a:p>
                      <a:endParaRPr lang="uk-UA" dirty="0"/>
                    </a:p>
                  </a:txBody>
                  <a:tcPr/>
                </a:tc>
                <a:extLst>
                  <a:ext uri="{0D108BD9-81ED-4DB2-BD59-A6C34878D82A}">
                    <a16:rowId xmlns:a16="http://schemas.microsoft.com/office/drawing/2014/main" val="574757019"/>
                  </a:ext>
                </a:extLst>
              </a:tr>
              <a:tr h="2091206">
                <a:tc>
                  <a:txBody>
                    <a:bodyPr/>
                    <a:lstStyle/>
                    <a:p>
                      <a:r>
                        <a:rPr lang="uk-UA" dirty="0">
                          <a:solidFill>
                            <a:schemeClr val="tx1"/>
                          </a:solidFill>
                        </a:rPr>
                        <a:t>2. (Пам’ятка першочергових дій (</a:t>
                      </a:r>
                      <a:r>
                        <a:rPr lang="uk-UA" u="sng" dirty="0">
                          <a:solidFill>
                            <a:schemeClr val="tx1"/>
                          </a:solidFill>
                        </a:rPr>
                        <a:t>додаток 2Р</a:t>
                      </a:r>
                      <a:r>
                        <a:rPr lang="uk-UA" dirty="0">
                          <a:solidFill>
                            <a:schemeClr val="tx1"/>
                          </a:solidFill>
                        </a:rPr>
                        <a:t>)</a:t>
                      </a:r>
                    </a:p>
                    <a:p>
                      <a:endParaRPr lang="en-US" sz="600" dirty="0">
                        <a:solidFill>
                          <a:schemeClr val="tx1"/>
                        </a:solidFill>
                      </a:endParaRPr>
                    </a:p>
                    <a:p>
                      <a:r>
                        <a:rPr lang="en-US" dirty="0">
                          <a:solidFill>
                            <a:schemeClr val="tx1"/>
                          </a:solidFill>
                        </a:rPr>
                        <a:t>3</a:t>
                      </a:r>
                      <a:r>
                        <a:rPr lang="uk-UA" dirty="0">
                          <a:solidFill>
                            <a:schemeClr val="tx1"/>
                          </a:solidFill>
                        </a:rPr>
                        <a:t>. Прокурору на робочому місці (</a:t>
                      </a:r>
                      <a:r>
                        <a:rPr lang="uk-UA" u="sng" dirty="0">
                          <a:solidFill>
                            <a:schemeClr val="tx1"/>
                          </a:solidFill>
                        </a:rPr>
                        <a:t>додаток</a:t>
                      </a:r>
                      <a:r>
                        <a:rPr lang="uk-UA" dirty="0">
                          <a:solidFill>
                            <a:schemeClr val="tx1"/>
                          </a:solidFill>
                        </a:rPr>
                        <a:t> </a:t>
                      </a:r>
                      <a:r>
                        <a:rPr lang="uk-UA" u="sng" dirty="0">
                          <a:solidFill>
                            <a:schemeClr val="tx1"/>
                          </a:solidFill>
                        </a:rPr>
                        <a:t>3Р)</a:t>
                      </a:r>
                    </a:p>
                    <a:p>
                      <a:endParaRPr lang="uk-UA" sz="900" dirty="0">
                        <a:solidFill>
                          <a:schemeClr val="tx1"/>
                        </a:solidFill>
                      </a:endParaRPr>
                    </a:p>
                    <a:p>
                      <a:r>
                        <a:rPr lang="uk-UA" b="1" u="sng" dirty="0">
                          <a:solidFill>
                            <a:schemeClr val="tx1"/>
                          </a:solidFill>
                        </a:rPr>
                        <a:t>4. ПЕРВИННЕ ОПИТУВАННЯ</a:t>
                      </a:r>
                    </a:p>
                    <a:p>
                      <a:r>
                        <a:rPr lang="uk-UA" dirty="0">
                          <a:solidFill>
                            <a:schemeClr val="tx1"/>
                          </a:solidFill>
                        </a:rPr>
                        <a:t>(для уперше призначеного на</a:t>
                      </a:r>
                    </a:p>
                    <a:p>
                      <a:r>
                        <a:rPr lang="uk-UA" dirty="0">
                          <a:solidFill>
                            <a:schemeClr val="tx1"/>
                          </a:solidFill>
                        </a:rPr>
                        <a:t>посаду прокурора)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2. </a:t>
                      </a:r>
                      <a:r>
                        <a:rPr lang="uk-UA" dirty="0">
                          <a:solidFill>
                            <a:schemeClr val="tx1"/>
                          </a:solidFill>
                        </a:rPr>
                        <a:t>Пам’ятка першочергових дій </a:t>
                      </a:r>
                      <a:r>
                        <a:rPr lang="en-US" dirty="0"/>
                        <a:t>(</a:t>
                      </a:r>
                      <a:r>
                        <a:rPr lang="uk-UA" u="sng" dirty="0"/>
                        <a:t>додаток 2 </a:t>
                      </a:r>
                      <a:r>
                        <a:rPr lang="en-US" u="sng" dirty="0"/>
                        <a:t>In</a:t>
                      </a:r>
                      <a:r>
                        <a:rPr lang="en-US" dirty="0"/>
                        <a:t>)</a:t>
                      </a:r>
                      <a:endParaRPr lang="uk-U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uk-UA" dirty="0"/>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3. Форма зворотного зв’язку </a:t>
                      </a:r>
                      <a:r>
                        <a:rPr lang="en-US" dirty="0"/>
                        <a:t>(</a:t>
                      </a:r>
                      <a:r>
                        <a:rPr lang="uk-UA" u="sng" dirty="0"/>
                        <a:t>додаток 3 </a:t>
                      </a:r>
                      <a:r>
                        <a:rPr lang="en-US" u="sng" dirty="0"/>
                        <a:t>In</a:t>
                      </a:r>
                      <a:r>
                        <a:rPr lang="en-US" dirty="0"/>
                        <a:t>)</a:t>
                      </a:r>
                      <a:endParaRPr lang="uk-UA" dirty="0"/>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uk-UA" dirty="0"/>
                        <a:t>2. </a:t>
                      </a:r>
                      <a:r>
                        <a:rPr lang="uk-UA" dirty="0">
                          <a:solidFill>
                            <a:schemeClr val="tx1"/>
                          </a:solidFill>
                        </a:rPr>
                        <a:t>Пам’ятка першочергових дій </a:t>
                      </a:r>
                      <a:r>
                        <a:rPr lang="en-US" dirty="0"/>
                        <a:t>(</a:t>
                      </a:r>
                      <a:r>
                        <a:rPr lang="uk-UA" u="sng" dirty="0"/>
                        <a:t>додаток 2 </a:t>
                      </a:r>
                      <a:r>
                        <a:rPr lang="en-US" u="sng" dirty="0"/>
                        <a:t>D</a:t>
                      </a:r>
                      <a:r>
                        <a:rPr lang="en-US" dirty="0"/>
                        <a:t>)</a:t>
                      </a:r>
                      <a:endParaRPr lang="uk-UA" dirty="0"/>
                    </a:p>
                    <a:p>
                      <a:pPr marL="0" marR="0" lvl="0" indent="0" algn="l" defTabSz="914400" rtl="0" eaLnBrk="1" fontAlgn="auto" latinLnBrk="0" hangingPunct="1">
                        <a:lnSpc>
                          <a:spcPct val="100000"/>
                        </a:lnSpc>
                        <a:spcBef>
                          <a:spcPts val="0"/>
                        </a:spcBef>
                        <a:spcAft>
                          <a:spcPts val="600"/>
                        </a:spcAft>
                        <a:buClrTx/>
                        <a:buSzTx/>
                        <a:buFontTx/>
                        <a:buNone/>
                        <a:tabLst/>
                        <a:defRPr/>
                      </a:pPr>
                      <a:r>
                        <a:rPr lang="uk-UA" dirty="0"/>
                        <a:t>3. Державному службовцю на робочому місці (</a:t>
                      </a:r>
                      <a:r>
                        <a:rPr lang="uk-UA" u="sng" dirty="0"/>
                        <a:t>додаток 3 </a:t>
                      </a:r>
                      <a:r>
                        <a:rPr lang="en-US" u="sng" dirty="0"/>
                        <a:t>D</a:t>
                      </a:r>
                      <a:r>
                        <a:rPr lang="en-US" dirty="0"/>
                        <a:t>)</a:t>
                      </a:r>
                      <a:endParaRPr lang="uk-UA" dirty="0"/>
                    </a:p>
                    <a:p>
                      <a:pPr marL="0" marR="0" lvl="0" indent="0" algn="l" defTabSz="914400" rtl="0" eaLnBrk="1" fontAlgn="auto" latinLnBrk="0" hangingPunct="1">
                        <a:lnSpc>
                          <a:spcPct val="100000"/>
                        </a:lnSpc>
                        <a:spcBef>
                          <a:spcPts val="0"/>
                        </a:spcBef>
                        <a:spcAft>
                          <a:spcPts val="600"/>
                        </a:spcAft>
                        <a:buClrTx/>
                        <a:buSzTx/>
                        <a:buFontTx/>
                        <a:buNone/>
                        <a:tabLst/>
                        <a:defRPr/>
                      </a:pPr>
                      <a:r>
                        <a:rPr lang="uk-UA" b="1" dirty="0"/>
                        <a:t>4. ЗРАЗКИ АДАПТАЦІЙНИХ МАТЕРІАЛІВ </a:t>
                      </a:r>
                      <a:r>
                        <a:rPr lang="uk-UA" dirty="0"/>
                        <a:t>(</a:t>
                      </a:r>
                      <a:r>
                        <a:rPr lang="uk-UA" u="sng" dirty="0"/>
                        <a:t>додаток 4</a:t>
                      </a:r>
                      <a:r>
                        <a:rPr lang="en-US" u="sng" dirty="0"/>
                        <a:t>D</a:t>
                      </a:r>
                      <a:r>
                        <a:rPr lang="en-US" dirty="0"/>
                        <a:t>)</a:t>
                      </a:r>
                      <a:endParaRPr lang="uk-UA" dirty="0"/>
                    </a:p>
                  </a:txBody>
                  <a:tcPr/>
                </a:tc>
                <a:extLst>
                  <a:ext uri="{0D108BD9-81ED-4DB2-BD59-A6C34878D82A}">
                    <a16:rowId xmlns:a16="http://schemas.microsoft.com/office/drawing/2014/main" val="1955161520"/>
                  </a:ext>
                </a:extLst>
              </a:tr>
              <a:tr h="34142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uk-UA" sz="1800" b="1" u="sng" dirty="0">
                        <a:solidFill>
                          <a:schemeClr val="tx1"/>
                        </a:solidFill>
                        <a:highlight>
                          <a:srgbClr val="808080"/>
                        </a:highlight>
                      </a:endParaRPr>
                    </a:p>
                  </a:txBody>
                  <a:tcPr/>
                </a:tc>
                <a:tc hMerge="1">
                  <a:txBody>
                    <a:bodyPr/>
                    <a:lstStyle/>
                    <a:p>
                      <a:pPr marL="0" indent="0">
                        <a:buNone/>
                      </a:pPr>
                      <a:r>
                        <a:rPr lang="uk-UA" dirty="0"/>
                        <a:t>3.</a:t>
                      </a:r>
                    </a:p>
                  </a:txBody>
                  <a:tcPr/>
                </a:tc>
                <a:tc hMerge="1">
                  <a:txBody>
                    <a:bodyPr/>
                    <a:lstStyle/>
                    <a:p>
                      <a:endParaRPr lang="uk-UA" dirty="0"/>
                    </a:p>
                  </a:txBody>
                  <a:tcPr/>
                </a:tc>
                <a:extLst>
                  <a:ext uri="{0D108BD9-81ED-4DB2-BD59-A6C34878D82A}">
                    <a16:rowId xmlns:a16="http://schemas.microsoft.com/office/drawing/2014/main" val="2073586285"/>
                  </a:ext>
                </a:extLst>
              </a:tr>
            </a:tbl>
          </a:graphicData>
        </a:graphic>
      </p:graphicFrame>
      <p:graphicFrame>
        <p:nvGraphicFramePr>
          <p:cNvPr id="4" name="Таблиця 6">
            <a:extLst>
              <a:ext uri="{FF2B5EF4-FFF2-40B4-BE49-F238E27FC236}">
                <a16:creationId xmlns:a16="http://schemas.microsoft.com/office/drawing/2014/main" id="{22D73A24-3F00-4695-B0E5-2D9046047408}"/>
              </a:ext>
            </a:extLst>
          </p:cNvPr>
          <p:cNvGraphicFramePr>
            <a:graphicFrameLocks noGrp="1"/>
          </p:cNvGraphicFramePr>
          <p:nvPr>
            <p:extLst>
              <p:ext uri="{D42A27DB-BD31-4B8C-83A1-F6EECF244321}">
                <p14:modId xmlns:p14="http://schemas.microsoft.com/office/powerpoint/2010/main" val="3082525850"/>
              </p:ext>
            </p:extLst>
          </p:nvPr>
        </p:nvGraphicFramePr>
        <p:xfrm>
          <a:off x="1763023" y="619131"/>
          <a:ext cx="8128000" cy="57912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074697170"/>
                    </a:ext>
                  </a:extLst>
                </a:gridCol>
              </a:tblGrid>
              <a:tr h="278259">
                <a:tc>
                  <a:txBody>
                    <a:bodyPr/>
                    <a:lstStyle/>
                    <a:p>
                      <a:pPr algn="ctr"/>
                      <a:r>
                        <a:rPr lang="uk-UA" sz="3200" u="sng" dirty="0"/>
                        <a:t>НАСТАВНИК</a:t>
                      </a:r>
                    </a:p>
                  </a:txBody>
                  <a:tcPr/>
                </a:tc>
                <a:extLst>
                  <a:ext uri="{0D108BD9-81ED-4DB2-BD59-A6C34878D82A}">
                    <a16:rowId xmlns:a16="http://schemas.microsoft.com/office/drawing/2014/main" val="503759739"/>
                  </a:ext>
                </a:extLst>
              </a:tr>
            </a:tbl>
          </a:graphicData>
        </a:graphic>
      </p:graphicFrame>
      <p:graphicFrame>
        <p:nvGraphicFramePr>
          <p:cNvPr id="7" name="Таблиця 7">
            <a:extLst>
              <a:ext uri="{FF2B5EF4-FFF2-40B4-BE49-F238E27FC236}">
                <a16:creationId xmlns:a16="http://schemas.microsoft.com/office/drawing/2014/main" id="{970202AB-B24C-4E5A-BF23-6668D6E5AA54}"/>
              </a:ext>
            </a:extLst>
          </p:cNvPr>
          <p:cNvGraphicFramePr>
            <a:graphicFrameLocks noGrp="1"/>
          </p:cNvGraphicFramePr>
          <p:nvPr>
            <p:extLst>
              <p:ext uri="{D42A27DB-BD31-4B8C-83A1-F6EECF244321}">
                <p14:modId xmlns:p14="http://schemas.microsoft.com/office/powerpoint/2010/main" val="3943084728"/>
              </p:ext>
            </p:extLst>
          </p:nvPr>
        </p:nvGraphicFramePr>
        <p:xfrm>
          <a:off x="1763023" y="1147306"/>
          <a:ext cx="8128000" cy="60990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843541686"/>
                    </a:ext>
                  </a:extLst>
                </a:gridCol>
                <a:gridCol w="4064000">
                  <a:extLst>
                    <a:ext uri="{9D8B030D-6E8A-4147-A177-3AD203B41FA5}">
                      <a16:colId xmlns:a16="http://schemas.microsoft.com/office/drawing/2014/main" val="3231308895"/>
                    </a:ext>
                  </a:extLst>
                </a:gridCol>
              </a:tblGrid>
              <a:tr h="609901">
                <a:tc>
                  <a:txBody>
                    <a:bodyPr/>
                    <a:lstStyle/>
                    <a:p>
                      <a:pPr algn="ctr"/>
                      <a:r>
                        <a:rPr lang="uk-UA" dirty="0"/>
                        <a:t>Прокурор, інший працівник</a:t>
                      </a:r>
                    </a:p>
                  </a:txBody>
                  <a:tcPr/>
                </a:tc>
                <a:tc>
                  <a:txBody>
                    <a:bodyPr/>
                    <a:lstStyle/>
                    <a:p>
                      <a:pPr algn="ctr"/>
                      <a:r>
                        <a:rPr lang="uk-UA" dirty="0"/>
                        <a:t>Державний службовець</a:t>
                      </a:r>
                    </a:p>
                  </a:txBody>
                  <a:tcPr/>
                </a:tc>
                <a:extLst>
                  <a:ext uri="{0D108BD9-81ED-4DB2-BD59-A6C34878D82A}">
                    <a16:rowId xmlns:a16="http://schemas.microsoft.com/office/drawing/2014/main" val="3752082618"/>
                  </a:ext>
                </a:extLst>
              </a:tr>
            </a:tbl>
          </a:graphicData>
        </a:graphic>
      </p:graphicFrame>
      <p:graphicFrame>
        <p:nvGraphicFramePr>
          <p:cNvPr id="8" name="Таблиця 8">
            <a:extLst>
              <a:ext uri="{FF2B5EF4-FFF2-40B4-BE49-F238E27FC236}">
                <a16:creationId xmlns:a16="http://schemas.microsoft.com/office/drawing/2014/main" id="{28EFE73D-6640-4BDC-915C-3D13CB7AF235}"/>
              </a:ext>
            </a:extLst>
          </p:cNvPr>
          <p:cNvGraphicFramePr>
            <a:graphicFrameLocks noGrp="1"/>
          </p:cNvGraphicFramePr>
          <p:nvPr>
            <p:extLst>
              <p:ext uri="{D42A27DB-BD31-4B8C-83A1-F6EECF244321}">
                <p14:modId xmlns:p14="http://schemas.microsoft.com/office/powerpoint/2010/main" val="2305398638"/>
              </p:ext>
            </p:extLst>
          </p:nvPr>
        </p:nvGraphicFramePr>
        <p:xfrm>
          <a:off x="10070926" y="273381"/>
          <a:ext cx="1808302" cy="579120"/>
        </p:xfrm>
        <a:graphic>
          <a:graphicData uri="http://schemas.openxmlformats.org/drawingml/2006/table">
            <a:tbl>
              <a:tblPr firstRow="1" bandRow="1">
                <a:tableStyleId>{5C22544A-7EE6-4342-B048-85BDC9FD1C3A}</a:tableStyleId>
              </a:tblPr>
              <a:tblGrid>
                <a:gridCol w="1808302">
                  <a:extLst>
                    <a:ext uri="{9D8B030D-6E8A-4147-A177-3AD203B41FA5}">
                      <a16:colId xmlns:a16="http://schemas.microsoft.com/office/drawing/2014/main" val="700886666"/>
                    </a:ext>
                  </a:extLst>
                </a:gridCol>
              </a:tblGrid>
              <a:tr h="579120">
                <a:tc>
                  <a:txBody>
                    <a:bodyPr/>
                    <a:lstStyle/>
                    <a:p>
                      <a:pPr algn="ctr"/>
                      <a:endParaRPr kumimoji="0" lang="uk-UA" sz="400" b="0" i="0" u="none" strike="noStrike" kern="1200" cap="none" spc="0" normalizeH="0" baseline="0" noProof="0" dirty="0">
                        <a:ln>
                          <a:noFill/>
                        </a:ln>
                        <a:solidFill>
                          <a:prstClr val="black"/>
                        </a:solidFill>
                        <a:effectLst/>
                        <a:uLnTx/>
                        <a:uFillTx/>
                        <a:latin typeface="+mn-lt"/>
                        <a:ea typeface="+mn-ea"/>
                        <a:cs typeface="+mn-cs"/>
                      </a:endParaRPr>
                    </a:p>
                    <a:p>
                      <a:pPr algn="ctr"/>
                      <a:r>
                        <a:rPr kumimoji="0" lang="uk-UA" sz="16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СЛАЙД 29</a:t>
                      </a:r>
                      <a:endParaRPr lang="uk-UA" sz="1600" b="1" dirty="0">
                        <a:solidFill>
                          <a:schemeClr val="bg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61022605"/>
                  </a:ext>
                </a:extLst>
              </a:tr>
            </a:tbl>
          </a:graphicData>
        </a:graphic>
      </p:graphicFrame>
      <p:graphicFrame>
        <p:nvGraphicFramePr>
          <p:cNvPr id="9" name="Таблиця 9">
            <a:extLst>
              <a:ext uri="{FF2B5EF4-FFF2-40B4-BE49-F238E27FC236}">
                <a16:creationId xmlns:a16="http://schemas.microsoft.com/office/drawing/2014/main" id="{42E5802D-FBD5-4F22-9213-728BE7DA40F3}"/>
              </a:ext>
            </a:extLst>
          </p:cNvPr>
          <p:cNvGraphicFramePr>
            <a:graphicFrameLocks noGrp="1"/>
          </p:cNvGraphicFramePr>
          <p:nvPr>
            <p:extLst>
              <p:ext uri="{D42A27DB-BD31-4B8C-83A1-F6EECF244321}">
                <p14:modId xmlns:p14="http://schemas.microsoft.com/office/powerpoint/2010/main" val="3189386811"/>
              </p:ext>
            </p:extLst>
          </p:nvPr>
        </p:nvGraphicFramePr>
        <p:xfrm>
          <a:off x="991386" y="1560762"/>
          <a:ext cx="10209228" cy="990102"/>
        </p:xfrm>
        <a:graphic>
          <a:graphicData uri="http://schemas.openxmlformats.org/drawingml/2006/table">
            <a:tbl>
              <a:tblPr firstRow="1" bandRow="1">
                <a:tableStyleId>{5C22544A-7EE6-4342-B048-85BDC9FD1C3A}</a:tableStyleId>
              </a:tblPr>
              <a:tblGrid>
                <a:gridCol w="3403076">
                  <a:extLst>
                    <a:ext uri="{9D8B030D-6E8A-4147-A177-3AD203B41FA5}">
                      <a16:colId xmlns:a16="http://schemas.microsoft.com/office/drawing/2014/main" val="68893786"/>
                    </a:ext>
                  </a:extLst>
                </a:gridCol>
                <a:gridCol w="3403076">
                  <a:extLst>
                    <a:ext uri="{9D8B030D-6E8A-4147-A177-3AD203B41FA5}">
                      <a16:colId xmlns:a16="http://schemas.microsoft.com/office/drawing/2014/main" val="2825682947"/>
                    </a:ext>
                  </a:extLst>
                </a:gridCol>
                <a:gridCol w="3403076">
                  <a:extLst>
                    <a:ext uri="{9D8B030D-6E8A-4147-A177-3AD203B41FA5}">
                      <a16:colId xmlns:a16="http://schemas.microsoft.com/office/drawing/2014/main" val="3713511772"/>
                    </a:ext>
                  </a:extLst>
                </a:gridCol>
              </a:tblGrid>
              <a:tr h="990102">
                <a:tc>
                  <a:txBody>
                    <a:bodyPr/>
                    <a:lstStyle/>
                    <a:p>
                      <a:pPr algn="ctr"/>
                      <a:r>
                        <a:rPr lang="uk-UA" sz="2500" dirty="0"/>
                        <a:t>ПРОКУРОР</a:t>
                      </a:r>
                    </a:p>
                  </a:txBody>
                  <a:tcPr/>
                </a:tc>
                <a:tc>
                  <a:txBody>
                    <a:bodyPr/>
                    <a:lstStyle/>
                    <a:p>
                      <a:pPr algn="ctr"/>
                      <a:r>
                        <a:rPr lang="uk-UA" sz="2500" dirty="0"/>
                        <a:t>ІНШИЙ ПРАЦІВНИК</a:t>
                      </a:r>
                    </a:p>
                  </a:txBody>
                  <a:tcPr/>
                </a:tc>
                <a:tc>
                  <a:txBody>
                    <a:bodyPr/>
                    <a:lstStyle/>
                    <a:p>
                      <a:pPr algn="ctr"/>
                      <a:r>
                        <a:rPr lang="uk-UA" sz="2500" dirty="0"/>
                        <a:t>ДЕРЖАВНИЙ СЛУЖБОВЕЦЬ</a:t>
                      </a:r>
                    </a:p>
                  </a:txBody>
                  <a:tcPr/>
                </a:tc>
                <a:extLst>
                  <a:ext uri="{0D108BD9-81ED-4DB2-BD59-A6C34878D82A}">
                    <a16:rowId xmlns:a16="http://schemas.microsoft.com/office/drawing/2014/main" val="3835948788"/>
                  </a:ext>
                </a:extLst>
              </a:tr>
            </a:tbl>
          </a:graphicData>
        </a:graphic>
      </p:graphicFrame>
    </p:spTree>
    <p:extLst>
      <p:ext uri="{BB962C8B-B14F-4D97-AF65-F5344CB8AC3E}">
        <p14:creationId xmlns:p14="http://schemas.microsoft.com/office/powerpoint/2010/main" val="3174835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BA2D1B-3F96-4470-AD58-E01C37162A24}"/>
              </a:ext>
            </a:extLst>
          </p:cNvPr>
          <p:cNvSpPr>
            <a:spLocks noGrp="1"/>
          </p:cNvSpPr>
          <p:nvPr>
            <p:ph type="title"/>
          </p:nvPr>
        </p:nvSpPr>
        <p:spPr>
          <a:xfrm>
            <a:off x="999240" y="440540"/>
            <a:ext cx="10354560" cy="398446"/>
          </a:xfrm>
        </p:spPr>
        <p:txBody>
          <a:bodyPr>
            <a:normAutofit fontScale="90000"/>
          </a:bodyPr>
          <a:lstStyle/>
          <a:p>
            <a:pPr algn="ctr"/>
            <a:br>
              <a:rPr lang="uk-UA" sz="2400" b="1" dirty="0">
                <a:solidFill>
                  <a:schemeClr val="accent1"/>
                </a:solidFill>
              </a:rPr>
            </a:br>
            <a:br>
              <a:rPr lang="uk-UA" sz="2400" b="1" dirty="0">
                <a:solidFill>
                  <a:schemeClr val="accent1"/>
                </a:solidFill>
              </a:rPr>
            </a:br>
            <a:r>
              <a:rPr lang="uk-UA" sz="2400" b="1" dirty="0">
                <a:solidFill>
                  <a:schemeClr val="accent1"/>
                </a:solidFill>
                <a:latin typeface="Times New Roman" panose="02020603050405020304" pitchFamily="18" charset="0"/>
                <a:cs typeface="Times New Roman" panose="02020603050405020304" pitchFamily="18" charset="0"/>
              </a:rPr>
              <a:t>ПРАВОВІ ПІДСТАВИ ДІЯЛЬНОСТІ</a:t>
            </a:r>
            <a:br>
              <a:rPr lang="uk-UA" sz="2400" b="1" dirty="0">
                <a:solidFill>
                  <a:schemeClr val="accent1"/>
                </a:solidFill>
              </a:rPr>
            </a:br>
            <a:br>
              <a:rPr lang="uk-UA" sz="2400" b="1" dirty="0">
                <a:solidFill>
                  <a:schemeClr val="accent1"/>
                </a:solidFill>
              </a:rPr>
            </a:br>
            <a:r>
              <a:rPr lang="uk-UA" sz="2400" b="1" dirty="0">
                <a:solidFill>
                  <a:schemeClr val="accent1"/>
                </a:solidFill>
                <a:latin typeface="Times New Roman" panose="02020603050405020304" pitchFamily="18" charset="0"/>
                <a:cs typeface="Times New Roman" panose="02020603050405020304" pitchFamily="18" charset="0"/>
              </a:rPr>
              <a:t>Законодавчі акти:</a:t>
            </a:r>
          </a:p>
        </p:txBody>
      </p:sp>
      <p:sp>
        <p:nvSpPr>
          <p:cNvPr id="3" name="Місце для вмісту 2">
            <a:extLst>
              <a:ext uri="{FF2B5EF4-FFF2-40B4-BE49-F238E27FC236}">
                <a16:creationId xmlns:a16="http://schemas.microsoft.com/office/drawing/2014/main" id="{1D86FF2F-834A-4D6E-9C85-E5C897D97F64}"/>
              </a:ext>
            </a:extLst>
          </p:cNvPr>
          <p:cNvSpPr>
            <a:spLocks noGrp="1"/>
          </p:cNvSpPr>
          <p:nvPr>
            <p:ph idx="1"/>
          </p:nvPr>
        </p:nvSpPr>
        <p:spPr>
          <a:xfrm>
            <a:off x="999240" y="1941921"/>
            <a:ext cx="10354559" cy="4703975"/>
          </a:xfrm>
        </p:spPr>
        <p:txBody>
          <a:bodyPr>
            <a:normAutofit fontScale="25000" lnSpcReduction="20000"/>
          </a:bodyPr>
          <a:lstStyle/>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Конституція України від 28.06.1996 № 254к/96</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Закон України від 14.10.2014 № 1697-VII «Про прокуратуру»</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Закон, від 19.09.2019, № 113-IX «Про внесення змін до деяких законодавчих актів України щодо першочергових заходів із реформи органів прокуратури</a:t>
            </a: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Закон України від 05.11.1991 № 1789-XII «Про прокуратуру» (Втратив чинність частково)</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Кримінальний процесуальний кодекс України від 13.04.2012 № 4651-VI</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Кримінальний кодекс України від 05.04.2001 № 2341-III</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Кодекс кримінально-виконавчий від 11.07.2003 № 1129-IV</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Кодекс України про адміністративні правопорушення від 07.12.1984 №8073-Х (статті 1 -212-21)</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Кодекс України про адміністративні правопорушення від 07.12.1984 № 8073-X статті (213 – 330)</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Господарський процесуальний кодекс України від 06.11.1991 № 1798-XII</a:t>
            </a:r>
            <a:r>
              <a:rPr lang="uk-UA" sz="6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Кодекс адміністративного судочинства України від 06.07.2005 № 2747-IV</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pPr>
              <a:lnSpc>
                <a:spcPct val="120000"/>
              </a:lnSpc>
            </a:pPr>
            <a:r>
              <a:rPr lang="uk-UA" sz="64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Цивільний процесуальний кодекс України від 18.03.2004 № 1618-IV</a:t>
            </a:r>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endParaRPr lang="uk-UA" sz="6400" dirty="0">
              <a:effectLst/>
              <a:latin typeface="Times New Roman" panose="02020603050405020304" pitchFamily="18" charset="0"/>
              <a:ea typeface="Calibri" panose="020F0502020204030204" pitchFamily="34" charset="0"/>
              <a:cs typeface="Calibri" panose="020F0502020204030204" pitchFamily="34" charset="0"/>
            </a:endParaRPr>
          </a:p>
          <a:p>
            <a:r>
              <a:rPr lang="uk-UA" sz="6400" dirty="0">
                <a:effectLst/>
                <a:latin typeface="Times New Roman" panose="02020603050405020304" pitchFamily="18" charset="0"/>
                <a:ea typeface="Calibri" panose="020F0502020204030204" pitchFamily="34" charset="0"/>
                <a:cs typeface="Calibri" panose="020F0502020204030204" pitchFamily="34" charset="0"/>
              </a:rPr>
              <a:t> </a:t>
            </a:r>
          </a:p>
          <a:p>
            <a:endParaRPr lang="uk-UA" dirty="0"/>
          </a:p>
        </p:txBody>
      </p:sp>
    </p:spTree>
    <p:extLst>
      <p:ext uri="{BB962C8B-B14F-4D97-AF65-F5344CB8AC3E}">
        <p14:creationId xmlns:p14="http://schemas.microsoft.com/office/powerpoint/2010/main" val="4184699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18FF23-E6DE-42C7-8A98-CF30549CF473}"/>
              </a:ext>
            </a:extLst>
          </p:cNvPr>
          <p:cNvSpPr>
            <a:spLocks noGrp="1"/>
          </p:cNvSpPr>
          <p:nvPr>
            <p:ph type="title"/>
          </p:nvPr>
        </p:nvSpPr>
        <p:spPr>
          <a:xfrm>
            <a:off x="838200" y="365125"/>
            <a:ext cx="10515600" cy="650875"/>
          </a:xfrm>
        </p:spPr>
        <p:txBody>
          <a:bodyPr>
            <a:normAutofit fontScale="90000"/>
          </a:bodyPr>
          <a:lstStyle/>
          <a:p>
            <a:pPr algn="ctr"/>
            <a:r>
              <a:rPr kumimoji="0" lang="uk-UA" sz="14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a:t>
            </a:r>
            <a:br>
              <a:rPr kumimoji="0" lang="uk-UA" sz="14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14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                                                                                                                                                                      Додаток 1РІ</a:t>
            </a:r>
            <a:br>
              <a:rPr kumimoji="0" lang="uk-UA" sz="14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br>
              <a:rPr kumimoji="0" lang="uk-UA" sz="14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АДАПТАЦІЯ ПРИЗНАЧЕНИХ ПРАЦІВНИКІВ У ОФІСІ ГЕНЕРАЛЬНОГО ПРОКУРОРА</a:t>
            </a:r>
            <a:br>
              <a:rPr kumimoji="0" lang="uk-UA" sz="20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br>
            <a:r>
              <a:rPr kumimoji="0" lang="uk-UA" sz="1600" b="1" i="0" u="none" strike="noStrike" kern="1200" cap="none" spc="0" normalizeH="0" baseline="0" noProof="0" dirty="0">
                <a:ln>
                  <a:noFill/>
                </a:ln>
                <a:solidFill>
                  <a:srgbClr val="4472C4"/>
                </a:solidFill>
                <a:effectLst/>
                <a:uLnTx/>
                <a:uFillTx/>
                <a:latin typeface="Bookman Old Style" panose="02050604050505020204" pitchFamily="18" charset="0"/>
                <a:ea typeface="Calibri" panose="020F0502020204030204" pitchFamily="34" charset="0"/>
                <a:cs typeface="Times New Roman" panose="02020603050405020304" pitchFamily="18" charset="0"/>
              </a:rPr>
              <a:t>(для прокурорів, інших працівників)</a:t>
            </a:r>
            <a:br>
              <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lang="uk-UA" sz="1600" dirty="0"/>
          </a:p>
        </p:txBody>
      </p:sp>
      <p:sp>
        <p:nvSpPr>
          <p:cNvPr id="3" name="Місце для вмісту 2">
            <a:extLst>
              <a:ext uri="{FF2B5EF4-FFF2-40B4-BE49-F238E27FC236}">
                <a16:creationId xmlns:a16="http://schemas.microsoft.com/office/drawing/2014/main" id="{C8BE002D-5F10-4F63-98F4-73F1B570803C}"/>
              </a:ext>
            </a:extLst>
          </p:cNvPr>
          <p:cNvSpPr>
            <a:spLocks noGrp="1"/>
          </p:cNvSpPr>
          <p:nvPr>
            <p:ph idx="1"/>
          </p:nvPr>
        </p:nvSpPr>
        <p:spPr>
          <a:xfrm>
            <a:off x="358815" y="1016000"/>
            <a:ext cx="11551534" cy="5569995"/>
          </a:xfrm>
        </p:spPr>
        <p:txBody>
          <a:bodyPr>
            <a:noAutofit/>
          </a:bodyPr>
          <a:lstStyle/>
          <a:p>
            <a:pPr marL="0" indent="0" algn="just">
              <a:lnSpc>
                <a:spcPct val="120000"/>
              </a:lnSpc>
              <a:spcBef>
                <a:spcPts val="0"/>
              </a:spcBef>
              <a:buNone/>
            </a:pPr>
            <a:r>
              <a:rPr lang="en-US" sz="1400" spc="-5" dirty="0">
                <a:latin typeface="Times New Roman" panose="02020603050405020304" pitchFamily="18" charset="0"/>
                <a:ea typeface="Times New Roman" panose="02020603050405020304" pitchFamily="18" charset="0"/>
              </a:rPr>
              <a:t>     </a:t>
            </a:r>
            <a:r>
              <a:rPr lang="uk-UA" sz="1600" spc="-5" dirty="0">
                <a:latin typeface="Times New Roman" panose="02020603050405020304" pitchFamily="18" charset="0"/>
                <a:ea typeface="Times New Roman" panose="02020603050405020304" pitchFamily="18" charset="0"/>
              </a:rPr>
              <a:t>Цю програму  у форматі «максимально коротко про головне» створено з метою допомоги щодо</a:t>
            </a:r>
            <a:r>
              <a:rPr lang="uk-UA" sz="1600" dirty="0">
                <a:effectLst/>
                <a:latin typeface="Times New Roman" panose="02020603050405020304" pitchFamily="18" charset="0"/>
                <a:ea typeface="Times New Roman" panose="02020603050405020304" pitchFamily="18" charset="0"/>
              </a:rPr>
              <a:t> входження в робочий процес в Офісі Генерального прокурора, для спрощення Ваших перших організаційних кроків.</a:t>
            </a:r>
            <a:endParaRPr lang="uk-UA" sz="1600" b="1" i="1" dirty="0">
              <a:solidFill>
                <a:schemeClr val="tx2"/>
              </a:solidFill>
              <a:effectLst/>
              <a:latin typeface="Times New Roman" panose="02020603050405020304" pitchFamily="18" charset="0"/>
              <a:ea typeface="Calibri" panose="020F0502020204030204" pitchFamily="34" charset="0"/>
              <a:cs typeface="Calibri" panose="020F0502020204030204" pitchFamily="34" charset="0"/>
            </a:endParaRPr>
          </a:p>
          <a:p>
            <a:pPr marL="0" indent="0" algn="just">
              <a:lnSpc>
                <a:spcPct val="120000"/>
              </a:lnSpc>
              <a:spcBef>
                <a:spcPts val="0"/>
              </a:spcBef>
              <a:buNone/>
            </a:pPr>
            <a:r>
              <a:rPr lang="uk-UA" sz="1600" spc="-5" dirty="0">
                <a:latin typeface="Times New Roman" panose="02020603050405020304" pitchFamily="18" charset="0"/>
                <a:ea typeface="Times New Roman" panose="02020603050405020304" pitchFamily="18" charset="0"/>
              </a:rPr>
              <a:t>     </a:t>
            </a: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При призначенні на </a:t>
            </a:r>
            <a:r>
              <a:rPr lang="uk-UA" sz="1600" b="1" dirty="0">
                <a:latin typeface="Times New Roman" panose="02020603050405020304" pitchFamily="18" charset="0"/>
                <a:ea typeface="Calibri" panose="020F0502020204030204" pitchFamily="34" charset="0"/>
                <a:cs typeface="Calibri" panose="020F0502020204030204" pitchFamily="34" charset="0"/>
              </a:rPr>
              <a:t>посаду прокурора уперше до Офісу Генерального прокурора</a:t>
            </a: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 пропонуємо пройти </a:t>
            </a:r>
            <a:r>
              <a:rPr lang="uk-UA" sz="1600" b="1" dirty="0">
                <a:solidFill>
                  <a:srgbClr val="FF0000"/>
                </a:solidFill>
                <a:latin typeface="Times New Roman" panose="02020603050405020304" pitchFamily="18" charset="0"/>
                <a:ea typeface="Calibri" panose="020F0502020204030204" pitchFamily="34" charset="0"/>
                <a:cs typeface="Calibri" panose="020F0502020204030204" pitchFamily="34" charset="0"/>
              </a:rPr>
              <a:t>первинне опитування </a:t>
            </a: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у формі анкетування (слайд № 29 «ПЕРВИННЕ ОПИТУВАННЯ»). </a:t>
            </a:r>
          </a:p>
          <a:p>
            <a:pPr marL="0" indent="0" algn="just">
              <a:lnSpc>
                <a:spcPct val="120000"/>
              </a:lnSpc>
              <a:spcBef>
                <a:spcPts val="0"/>
              </a:spcBef>
              <a:buNone/>
            </a:pP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     По завершенню адаптаційного періоду (один місяць – для прокурорів та інших працівників (крім державних службовців)) </a:t>
            </a:r>
            <a:r>
              <a:rPr lang="uk-UA" sz="1600" b="1" dirty="0">
                <a:latin typeface="Times New Roman" panose="02020603050405020304" pitchFamily="18" charset="0"/>
                <a:ea typeface="Calibri" panose="020F0502020204030204" pitchFamily="34" charset="0"/>
                <a:cs typeface="Calibri" panose="020F0502020204030204" pitchFamily="34" charset="0"/>
              </a:rPr>
              <a:t>Вам необхідно заповнити форму зворотного зв’язку (слайд № 43 - для прокурорів та додаток 3 </a:t>
            </a:r>
            <a:r>
              <a:rPr lang="en-US" sz="1600" b="1" dirty="0">
                <a:latin typeface="Times New Roman" panose="02020603050405020304" pitchFamily="18" charset="0"/>
                <a:ea typeface="Calibri" panose="020F0502020204030204" pitchFamily="34" charset="0"/>
                <a:cs typeface="Calibri" panose="020F0502020204030204" pitchFamily="34" charset="0"/>
              </a:rPr>
              <a:t>In</a:t>
            </a:r>
            <a:r>
              <a:rPr lang="uk-UA" sz="1600" b="1" dirty="0">
                <a:latin typeface="Times New Roman" panose="02020603050405020304" pitchFamily="18" charset="0"/>
                <a:ea typeface="Calibri" panose="020F0502020204030204" pitchFamily="34" charset="0"/>
                <a:cs typeface="Calibri" panose="020F0502020204030204" pitchFamily="34" charset="0"/>
              </a:rPr>
              <a:t> - для інших працівників)</a:t>
            </a: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 результати якої буде опрацьовано відповідно до Інструкції  про організацію проведення </a:t>
            </a:r>
            <a:r>
              <a:rPr lang="uk-UA" sz="1600" b="1" dirty="0" err="1">
                <a:solidFill>
                  <a:schemeClr val="tx2"/>
                </a:solidFill>
                <a:latin typeface="Times New Roman" panose="02020603050405020304" pitchFamily="18" charset="0"/>
                <a:ea typeface="Calibri" panose="020F0502020204030204" pitchFamily="34" charset="0"/>
                <a:cs typeface="Calibri" panose="020F0502020204030204" pitchFamily="34" charset="0"/>
              </a:rPr>
              <a:t>професійно</a:t>
            </a:r>
            <a:r>
              <a:rPr lang="uk-UA" sz="1600" b="1" dirty="0">
                <a:solidFill>
                  <a:schemeClr val="tx2"/>
                </a:solidFill>
                <a:latin typeface="Times New Roman" panose="02020603050405020304" pitchFamily="18" charset="0"/>
                <a:ea typeface="Calibri" panose="020F0502020204030204" pitchFamily="34" charset="0"/>
                <a:cs typeface="Calibri" panose="020F0502020204030204" pitchFamily="34" charset="0"/>
              </a:rPr>
              <a:t>-психологічного вивчення працівників органів прокуратури відділом психолого-поліграфологічного вивчення працівників органів прокуратури Генеральної інспекції з метою </a:t>
            </a:r>
            <a:r>
              <a:rPr lang="uk-UA" sz="1600" b="1" dirty="0">
                <a:solidFill>
                  <a:schemeClr val="tx2"/>
                </a:solidFill>
                <a:latin typeface="Times New Roman" panose="02020603050405020304" pitchFamily="18" charset="0"/>
                <a:ea typeface="Calibri" panose="020F0502020204030204" pitchFamily="34" charset="0"/>
              </a:rPr>
              <a:t>комплексної системи заходів, спрямованої на створення сприятливої робочої атмосфери, підвищення мотивації працівників, ефективної адаптації нових працівників та покращання комунікації в колективі.</a:t>
            </a:r>
            <a:endParaRPr lang="uk-UA" sz="16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uk-UA" sz="1600" spc="-5" dirty="0">
                <a:effectLst/>
                <a:latin typeface="Times New Roman" panose="02020603050405020304" pitchFamily="18" charset="0"/>
                <a:ea typeface="Times New Roman" panose="02020603050405020304" pitchFamily="18" charset="0"/>
              </a:rPr>
              <a:t>     Отже, </a:t>
            </a:r>
            <a:r>
              <a:rPr lang="uk-UA" sz="1600" spc="-5" dirty="0">
                <a:solidFill>
                  <a:schemeClr val="accent1">
                    <a:lumMod val="50000"/>
                  </a:schemeClr>
                </a:solidFill>
                <a:effectLst/>
                <a:latin typeface="Times New Roman" panose="02020603050405020304" pitchFamily="18" charset="0"/>
                <a:ea typeface="Times New Roman" panose="02020603050405020304" pitchFamily="18" charset="0"/>
              </a:rPr>
              <a:t>н</a:t>
            </a:r>
            <a:r>
              <a:rPr lang="uk-UA" sz="1600"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апередодні Вашого призначення </a:t>
            </a: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кадровим підрозділом Офісу Генерального прокурора було повідомлено Вас та безпосереднього керівника щодо Вашого призначення. </a:t>
            </a:r>
            <a:r>
              <a:rPr lang="uk-UA" sz="1600"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У день призначення </a:t>
            </a: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відбулася зустріч із уповноваженим працівником кадрового підрозділу, який організував ознайомлення з наказом про призначення</a:t>
            </a:r>
            <a:r>
              <a:rPr lang="uk-UA" sz="1600" dirty="0">
                <a:latin typeface="Times New Roman" panose="02020603050405020304" pitchFamily="18" charset="0"/>
                <a:ea typeface="Calibri" panose="020F0502020204030204" pitchFamily="34" charset="0"/>
                <a:cs typeface="Times New Roman" panose="02020603050405020304" pitchFamily="18" charset="0"/>
              </a:rPr>
              <a:t>, за необхідності - </a:t>
            </a: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публічне складення Вами Присяги тощо</a:t>
            </a:r>
            <a:r>
              <a:rPr lang="uk-UA" sz="1600" i="1"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600" dirty="0">
                <a:latin typeface="Times New Roman" panose="02020603050405020304" pitchFamily="18" charset="0"/>
                <a:ea typeface="Calibri" panose="020F0502020204030204" pitchFamily="34" charset="0"/>
                <a:cs typeface="Times New Roman" panose="02020603050405020304" pitchFamily="18" charset="0"/>
              </a:rPr>
              <a:t>Працівником кадрового підрозділу у день Вашого призначення  на Вашу електронну адресу направлено </a:t>
            </a:r>
            <a:r>
              <a:rPr lang="uk-UA"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автоматизовану програму «Адаптація»</a:t>
            </a:r>
            <a:r>
              <a:rPr lang="uk-UA" sz="1600" dirty="0">
                <a:latin typeface="Times New Roman" panose="02020603050405020304" pitchFamily="18" charset="0"/>
                <a:ea typeface="Calibri" panose="020F0502020204030204" pitchFamily="34" charset="0"/>
                <a:cs typeface="Times New Roman" panose="02020603050405020304" pitchFamily="18" charset="0"/>
              </a:rPr>
              <a:t>, яку Ви наразі переглядаєте. </a:t>
            </a:r>
          </a:p>
          <a:p>
            <a:pPr marL="0" indent="0" algn="just">
              <a:lnSpc>
                <a:spcPct val="120000"/>
              </a:lnSpc>
              <a:spcBef>
                <a:spcPts val="0"/>
              </a:spcBef>
              <a:buNone/>
            </a:pPr>
            <a:r>
              <a:rPr lang="uk-UA" sz="1600" dirty="0">
                <a:latin typeface="Times New Roman" panose="02020603050405020304" pitchFamily="18" charset="0"/>
                <a:ea typeface="Calibri" panose="020F0502020204030204" pitchFamily="34" charset="0"/>
                <a:cs typeface="Times New Roman" panose="02020603050405020304" pitchFamily="18" charset="0"/>
              </a:rPr>
              <a:t>     Пропонуємо упродовж Вашої адаптації використовувати нашу програму та сподіваємось,  що Вам стане в нагоді інформація щодо використання офіційного </a:t>
            </a:r>
            <a:r>
              <a:rPr lang="uk-UA" sz="1600" dirty="0" err="1">
                <a:latin typeface="Times New Roman" panose="02020603050405020304" pitchFamily="18" charset="0"/>
                <a:ea typeface="Calibri" panose="020F0502020204030204" pitchFamily="34" charset="0"/>
                <a:cs typeface="Times New Roman" panose="02020603050405020304" pitchFamily="18" charset="0"/>
              </a:rPr>
              <a:t>вебсайту</a:t>
            </a:r>
            <a:r>
              <a:rPr lang="uk-UA" sz="1600" dirty="0">
                <a:latin typeface="Times New Roman" panose="02020603050405020304" pitchFamily="18" charset="0"/>
                <a:ea typeface="Calibri" panose="020F0502020204030204" pitchFamily="34" charset="0"/>
                <a:cs typeface="Times New Roman" panose="02020603050405020304" pitchFamily="18" charset="0"/>
              </a:rPr>
              <a:t> Офісу Генерального прокурора, підбірка основних нормативних актів, документів орієнтувального характеру тощо.</a:t>
            </a:r>
          </a:p>
          <a:p>
            <a:pPr marL="0" indent="0" algn="just">
              <a:lnSpc>
                <a:spcPct val="120000"/>
              </a:lnSpc>
              <a:spcBef>
                <a:spcPts val="0"/>
              </a:spcBef>
              <a:buNone/>
            </a:pPr>
            <a:endParaRPr lang="uk-UA"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8711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5622AE-E57E-4DF8-B064-BC7F49241ED3}"/>
              </a:ext>
            </a:extLst>
          </p:cNvPr>
          <p:cNvSpPr>
            <a:spLocks noGrp="1"/>
          </p:cNvSpPr>
          <p:nvPr>
            <p:ph type="title"/>
          </p:nvPr>
        </p:nvSpPr>
        <p:spPr>
          <a:xfrm>
            <a:off x="335665" y="0"/>
            <a:ext cx="11632556" cy="479827"/>
          </a:xfrm>
        </p:spPr>
        <p:txBody>
          <a:bodyPr>
            <a:normAutofit fontScale="90000"/>
          </a:bodyPr>
          <a:lstStyle/>
          <a:p>
            <a:pPr algn="ctr"/>
            <a:r>
              <a:rPr lang="uk-UA" sz="2000" b="1" dirty="0">
                <a:solidFill>
                  <a:schemeClr val="accent1"/>
                </a:solidFill>
                <a:latin typeface="Times New Roman" panose="02020603050405020304" pitchFamily="18" charset="0"/>
                <a:cs typeface="Times New Roman" panose="02020603050405020304" pitchFamily="18" charset="0"/>
              </a:rPr>
              <a:t>                                                                       </a:t>
            </a:r>
            <a:r>
              <a:rPr lang="en-US" sz="2000" b="1" dirty="0">
                <a:solidFill>
                  <a:schemeClr val="accent1"/>
                </a:solidFill>
                <a:latin typeface="Times New Roman" panose="02020603050405020304" pitchFamily="18" charset="0"/>
                <a:cs typeface="Times New Roman" panose="02020603050405020304" pitchFamily="18" charset="0"/>
              </a:rPr>
              <a:t>                                                                                                          </a:t>
            </a:r>
            <a:r>
              <a:rPr lang="uk-UA" sz="2000" b="1" dirty="0">
                <a:solidFill>
                  <a:schemeClr val="accent1"/>
                </a:solidFill>
                <a:latin typeface="Times New Roman" panose="02020603050405020304" pitchFamily="18" charset="0"/>
                <a:cs typeface="Times New Roman" panose="02020603050405020304" pitchFamily="18" charset="0"/>
              </a:rPr>
              <a:t>Додаток 2 </a:t>
            </a:r>
            <a:r>
              <a:rPr lang="en-US" sz="2000" b="1" dirty="0">
                <a:solidFill>
                  <a:schemeClr val="accent1"/>
                </a:solidFill>
                <a:latin typeface="Times New Roman" panose="02020603050405020304" pitchFamily="18" charset="0"/>
                <a:cs typeface="Times New Roman" panose="02020603050405020304" pitchFamily="18" charset="0"/>
              </a:rPr>
              <a:t>P</a:t>
            </a:r>
            <a:br>
              <a:rPr lang="uk-UA" sz="2000" b="1" dirty="0">
                <a:solidFill>
                  <a:schemeClr val="accent1"/>
                </a:solidFill>
                <a:latin typeface="Times New Roman" panose="02020603050405020304" pitchFamily="18" charset="0"/>
                <a:cs typeface="Times New Roman" panose="02020603050405020304" pitchFamily="18" charset="0"/>
              </a:rPr>
            </a:br>
            <a:r>
              <a:rPr lang="uk-UA" sz="2000" b="1" dirty="0">
                <a:solidFill>
                  <a:schemeClr val="accent1"/>
                </a:solidFill>
                <a:latin typeface="Times New Roman" panose="02020603050405020304" pitchFamily="18" charset="0"/>
                <a:cs typeface="Times New Roman" panose="02020603050405020304" pitchFamily="18" charset="0"/>
              </a:rPr>
              <a:t>ПАМ’ЯТКА ПЕРШОЧЕРГОВИХ ДІЙ ДЛЯ ПРИЗНАЧЕНОГО ПРОКУРОРА</a:t>
            </a:r>
            <a:endParaRPr lang="uk-UA" sz="2000" dirty="0"/>
          </a:p>
        </p:txBody>
      </p:sp>
      <p:graphicFrame>
        <p:nvGraphicFramePr>
          <p:cNvPr id="4" name="Таблиця 4">
            <a:extLst>
              <a:ext uri="{FF2B5EF4-FFF2-40B4-BE49-F238E27FC236}">
                <a16:creationId xmlns:a16="http://schemas.microsoft.com/office/drawing/2014/main" id="{1548C918-84B0-49CE-90DA-CAF47ACE9383}"/>
              </a:ext>
            </a:extLst>
          </p:cNvPr>
          <p:cNvGraphicFramePr>
            <a:graphicFrameLocks noGrp="1"/>
          </p:cNvGraphicFramePr>
          <p:nvPr>
            <p:ph idx="1"/>
            <p:extLst>
              <p:ext uri="{D42A27DB-BD31-4B8C-83A1-F6EECF244321}">
                <p14:modId xmlns:p14="http://schemas.microsoft.com/office/powerpoint/2010/main" val="4196115287"/>
              </p:ext>
            </p:extLst>
          </p:nvPr>
        </p:nvGraphicFramePr>
        <p:xfrm>
          <a:off x="279721" y="479827"/>
          <a:ext cx="11632557" cy="6320157"/>
        </p:xfrm>
        <a:graphic>
          <a:graphicData uri="http://schemas.openxmlformats.org/drawingml/2006/table">
            <a:tbl>
              <a:tblPr firstRow="1" bandRow="1">
                <a:tableStyleId>{5C22544A-7EE6-4342-B048-85BDC9FD1C3A}</a:tableStyleId>
              </a:tblPr>
              <a:tblGrid>
                <a:gridCol w="365985">
                  <a:extLst>
                    <a:ext uri="{9D8B030D-6E8A-4147-A177-3AD203B41FA5}">
                      <a16:colId xmlns:a16="http://schemas.microsoft.com/office/drawing/2014/main" val="3017166770"/>
                    </a:ext>
                  </a:extLst>
                </a:gridCol>
                <a:gridCol w="11266572">
                  <a:extLst>
                    <a:ext uri="{9D8B030D-6E8A-4147-A177-3AD203B41FA5}">
                      <a16:colId xmlns:a16="http://schemas.microsoft.com/office/drawing/2014/main" val="39073423"/>
                    </a:ext>
                  </a:extLst>
                </a:gridCol>
              </a:tblGrid>
              <a:tr h="37084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А</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uk-UA" sz="14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(вул. Різницька, 13/15)</a:t>
                      </a:r>
                      <a:endParaRPr lang="uk-UA"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2738016101"/>
                  </a:ext>
                </a:extLst>
              </a:tr>
              <a:tr h="37084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(кадровий підрозділ)</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447956594"/>
                  </a:ext>
                </a:extLst>
              </a:tr>
              <a:tr h="370840">
                <a:tc>
                  <a:txBody>
                    <a:bodyPr/>
                    <a:lstStyle/>
                    <a:p>
                      <a:endParaRPr lang="uk-UA"/>
                    </a:p>
                  </a:txBody>
                  <a:tcPr marL="27401" marR="27401" marT="27401" marB="27401"/>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наказом про призначення, скласти Присягу прокурора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(у разі призначення на посаду прокурора уперше); </a:t>
                      </a:r>
                    </a:p>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601) </a:t>
                      </a:r>
                    </a:p>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Питання, пов’язані із стажем, трудовою книжкою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604) </a:t>
                      </a:r>
                    </a:p>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написати заяву про очищення влади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(за необхідності)                                                                                                                </a:t>
                      </a:r>
                      <a:r>
                        <a:rPr lang="uk-UA" sz="1600" i="0" dirty="0">
                          <a:effectLst/>
                          <a:latin typeface="Times New Roman" panose="02020603050405020304" pitchFamily="18" charset="0"/>
                          <a:ea typeface="Times New Roman" panose="02020603050405020304" pitchFamily="18" charset="0"/>
                          <a:cs typeface="Times New Roman" panose="02020603050405020304" pitchFamily="18" charset="0"/>
                        </a:rPr>
                        <a:t>(каб.602)</a:t>
                      </a:r>
                    </a:p>
                    <a:p>
                      <a:endParaRPr lang="uk-UA" i="0" dirty="0"/>
                    </a:p>
                  </a:txBody>
                  <a:tcPr marL="27401" marR="27401" marT="27401" marB="27401"/>
                </a:tc>
                <a:extLst>
                  <a:ext uri="{0D108BD9-81ED-4DB2-BD59-A6C34878D82A}">
                    <a16:rowId xmlns:a16="http://schemas.microsoft.com/office/drawing/2014/main" val="58432175"/>
                  </a:ext>
                </a:extLst>
              </a:tr>
              <a:tr h="370840">
                <a:tc>
                  <a:txBody>
                    <a:bodyPr/>
                    <a:lstStyle/>
                    <a:p>
                      <a:endParaRPr lang="uk-UA" dirty="0"/>
                    </a:p>
                  </a:txBody>
                  <a:tcPr marL="27401" marR="27401" marT="27401" marB="27401"/>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надати відомості працівникам кадрового підрозділу щодо військового обліку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323)</a:t>
                      </a:r>
                      <a:endParaRPr lang="uk-UA" dirty="0"/>
                    </a:p>
                  </a:txBody>
                  <a:tcPr marL="27401" marR="27401" marT="27401" marB="27401"/>
                </a:tc>
                <a:extLst>
                  <a:ext uri="{0D108BD9-81ED-4DB2-BD59-A6C34878D82A}">
                    <a16:rowId xmlns:a16="http://schemas.microsoft.com/office/drawing/2014/main" val="3929879205"/>
                  </a:ext>
                </a:extLst>
              </a:tr>
              <a:tr h="370840">
                <a:tc>
                  <a:txBody>
                    <a:bodyPr/>
                    <a:lstStyle/>
                    <a:p>
                      <a:endParaRPr lang="uk-UA"/>
                    </a:p>
                  </a:txBody>
                  <a:tcPr marL="27401" marR="27401" marT="27401" marB="27401"/>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отримати перепустку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617) </a:t>
                      </a:r>
                      <a:endParaRPr lang="uk-UA" dirty="0"/>
                    </a:p>
                  </a:txBody>
                  <a:tcPr marL="27401" marR="27401" marT="27401" marB="27401"/>
                </a:tc>
                <a:extLst>
                  <a:ext uri="{0D108BD9-81ED-4DB2-BD59-A6C34878D82A}">
                    <a16:rowId xmlns:a16="http://schemas.microsoft.com/office/drawing/2014/main" val="128768049"/>
                  </a:ext>
                </a:extLst>
              </a:tr>
              <a:tr h="128427">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бухгалтерія)</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2562131932"/>
                  </a:ext>
                </a:extLst>
              </a:tr>
              <a:tr h="370840">
                <a:tc>
                  <a:txBody>
                    <a:bodyPr/>
                    <a:lstStyle/>
                    <a:p>
                      <a:endParaRPr lang="uk-UA"/>
                    </a:p>
                  </a:txBody>
                  <a:tcPr marL="27401" marR="27401" marT="27401" marB="27401"/>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для платіжної картки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812)</a:t>
                      </a:r>
                      <a:endParaRPr lang="uk-UA" dirty="0"/>
                    </a:p>
                  </a:txBody>
                  <a:tcPr marL="27401" marR="27401" marT="27401" marB="27401"/>
                </a:tc>
                <a:extLst>
                  <a:ext uri="{0D108BD9-81ED-4DB2-BD59-A6C34878D82A}">
                    <a16:rowId xmlns:a16="http://schemas.microsoft.com/office/drawing/2014/main" val="319197645"/>
                  </a:ext>
                </a:extLst>
              </a:tr>
              <a:tr h="83207">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Б:</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1899556532"/>
                  </a:ext>
                </a:extLst>
              </a:tr>
              <a:tr h="15071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13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(Департамент інформаційних технологій)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808681467"/>
                  </a:ext>
                </a:extLst>
              </a:tr>
              <a:tr h="370840">
                <a:tc>
                  <a:txBody>
                    <a:bodyPr/>
                    <a:lstStyle/>
                    <a:p>
                      <a:endParaRPr lang="uk-UA"/>
                    </a:p>
                  </a:txBody>
                  <a:tcPr marL="27401" marR="27401" marT="27401" marB="27401"/>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необхідні для отримання кваліфікованого електронного підпису (при собі мати паспорт, ідентифікаційний код, електронний носій)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1311)</a:t>
                      </a:r>
                      <a:endParaRPr lang="uk-UA" dirty="0"/>
                    </a:p>
                  </a:txBody>
                  <a:tcPr marL="27401" marR="27401" marT="27401" marB="27401"/>
                </a:tc>
                <a:extLst>
                  <a:ext uri="{0D108BD9-81ED-4DB2-BD59-A6C34878D82A}">
                    <a16:rowId xmlns:a16="http://schemas.microsoft.com/office/drawing/2014/main" val="2526055575"/>
                  </a:ext>
                </a:extLst>
              </a:tr>
              <a:tr h="323143">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(відділ пожежного захисту та пожежної безпеки)</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1032071929"/>
                  </a:ext>
                </a:extLst>
              </a:tr>
              <a:tr h="370840">
                <a:tc>
                  <a:txBody>
                    <a:bodyPr/>
                    <a:lstStyle/>
                    <a:p>
                      <a:endParaRPr lang="uk-UA"/>
                    </a:p>
                  </a:txBody>
                  <a:tcPr marL="27401" marR="27401" marT="27401" marB="27401"/>
                </a:tc>
                <a:tc>
                  <a:txBody>
                    <a:bodyPr/>
                    <a:lstStyle/>
                    <a:p>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пройти інструктаж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101)</a:t>
                      </a:r>
                      <a:endParaRPr lang="uk-UA" dirty="0"/>
                    </a:p>
                  </a:txBody>
                  <a:tcPr marL="27401" marR="27401" marT="27401" marB="27401"/>
                </a:tc>
                <a:extLst>
                  <a:ext uri="{0D108BD9-81ED-4DB2-BD59-A6C34878D82A}">
                    <a16:rowId xmlns:a16="http://schemas.microsoft.com/office/drawing/2014/main" val="1136877411"/>
                  </a:ext>
                </a:extLst>
              </a:tr>
              <a:tr h="37084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по вул. </a:t>
                      </a:r>
                      <a:r>
                        <a:rPr lang="uk-UA" sz="1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Гусовського</a:t>
                      </a: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4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3847402422"/>
                  </a:ext>
                </a:extLst>
              </a:tr>
              <a:tr h="161629">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поверх </a:t>
                      </a:r>
                      <a:r>
                        <a:rPr lang="uk-UA" sz="14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(відділ охорони праці та режиму):</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tc>
                <a:tc hMerge="1">
                  <a:txBody>
                    <a:bodyPr/>
                    <a:lstStyle/>
                    <a:p>
                      <a:endParaRPr lang="uk-UA"/>
                    </a:p>
                  </a:txBody>
                  <a:tcPr/>
                </a:tc>
                <a:extLst>
                  <a:ext uri="{0D108BD9-81ED-4DB2-BD59-A6C34878D82A}">
                    <a16:rowId xmlns:a16="http://schemas.microsoft.com/office/drawing/2014/main" val="2092306377"/>
                  </a:ext>
                </a:extLst>
              </a:tr>
              <a:tr h="370840">
                <a:tc>
                  <a:txBody>
                    <a:bodyPr/>
                    <a:lstStyle/>
                    <a:p>
                      <a:endParaRPr lang="uk-UA"/>
                    </a:p>
                  </a:txBody>
                  <a:tcPr marL="27401" marR="27401" marT="27401" marB="27401"/>
                </a:tc>
                <a:tc>
                  <a:txBody>
                    <a:bodyPr/>
                    <a:lstStyle/>
                    <a:p>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пройти вступний інструктаж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104)</a:t>
                      </a:r>
                      <a:endParaRPr lang="uk-UA" dirty="0"/>
                    </a:p>
                  </a:txBody>
                  <a:tcPr marL="27401" marR="27401" marT="27401" marB="27401"/>
                </a:tc>
                <a:extLst>
                  <a:ext uri="{0D108BD9-81ED-4DB2-BD59-A6C34878D82A}">
                    <a16:rowId xmlns:a16="http://schemas.microsoft.com/office/drawing/2014/main" val="193558615"/>
                  </a:ext>
                </a:extLst>
              </a:tr>
            </a:tbl>
          </a:graphicData>
        </a:graphic>
      </p:graphicFrame>
    </p:spTree>
    <p:extLst>
      <p:ext uri="{BB962C8B-B14F-4D97-AF65-F5344CB8AC3E}">
        <p14:creationId xmlns:p14="http://schemas.microsoft.com/office/powerpoint/2010/main" val="3594249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85BD9F-2057-4711-A5C6-CD0C1A35EEB8}"/>
              </a:ext>
            </a:extLst>
          </p:cNvPr>
          <p:cNvSpPr>
            <a:spLocks noGrp="1"/>
          </p:cNvSpPr>
          <p:nvPr>
            <p:ph type="title"/>
          </p:nvPr>
        </p:nvSpPr>
        <p:spPr>
          <a:xfrm>
            <a:off x="1312762" y="133632"/>
            <a:ext cx="10515600" cy="514551"/>
          </a:xfrm>
        </p:spPr>
        <p:txBody>
          <a:bodyPr>
            <a:normAutofit/>
          </a:bodyPr>
          <a:lstStyle/>
          <a:p>
            <a:pPr algn="r"/>
            <a:r>
              <a:rPr lang="uk-UA" sz="1600" b="1" dirty="0"/>
              <a:t>Додаток </a:t>
            </a:r>
            <a:r>
              <a:rPr lang="en-US" sz="1600" b="1" dirty="0"/>
              <a:t>3</a:t>
            </a:r>
            <a:r>
              <a:rPr lang="uk-UA" sz="1600" b="1" dirty="0"/>
              <a:t> Р</a:t>
            </a:r>
          </a:p>
        </p:txBody>
      </p:sp>
      <p:graphicFrame>
        <p:nvGraphicFramePr>
          <p:cNvPr id="7" name="Таблиця 7">
            <a:extLst>
              <a:ext uri="{FF2B5EF4-FFF2-40B4-BE49-F238E27FC236}">
                <a16:creationId xmlns:a16="http://schemas.microsoft.com/office/drawing/2014/main" id="{D9C01B0A-22D4-41FA-B39A-95B045540E51}"/>
              </a:ext>
            </a:extLst>
          </p:cNvPr>
          <p:cNvGraphicFramePr>
            <a:graphicFrameLocks noGrp="1"/>
          </p:cNvGraphicFramePr>
          <p:nvPr>
            <p:ph idx="1"/>
            <p:extLst>
              <p:ext uri="{D42A27DB-BD31-4B8C-83A1-F6EECF244321}">
                <p14:modId xmlns:p14="http://schemas.microsoft.com/office/powerpoint/2010/main" val="2501001156"/>
              </p:ext>
            </p:extLst>
          </p:nvPr>
        </p:nvGraphicFramePr>
        <p:xfrm>
          <a:off x="838200" y="532435"/>
          <a:ext cx="10990162" cy="6223448"/>
        </p:xfrm>
        <a:graphic>
          <a:graphicData uri="http://schemas.openxmlformats.org/drawingml/2006/table">
            <a:tbl>
              <a:tblPr firstRow="1" bandRow="1">
                <a:tableStyleId>{5C22544A-7EE6-4342-B048-85BDC9FD1C3A}</a:tableStyleId>
              </a:tblPr>
              <a:tblGrid>
                <a:gridCol w="418356">
                  <a:extLst>
                    <a:ext uri="{9D8B030D-6E8A-4147-A177-3AD203B41FA5}">
                      <a16:colId xmlns:a16="http://schemas.microsoft.com/office/drawing/2014/main" val="2363843848"/>
                    </a:ext>
                  </a:extLst>
                </a:gridCol>
                <a:gridCol w="10571806">
                  <a:extLst>
                    <a:ext uri="{9D8B030D-6E8A-4147-A177-3AD203B41FA5}">
                      <a16:colId xmlns:a16="http://schemas.microsoft.com/office/drawing/2014/main" val="824339920"/>
                    </a:ext>
                  </a:extLst>
                </a:gridCol>
              </a:tblGrid>
              <a:tr h="370840">
                <a:tc gridSpan="2">
                  <a:txBody>
                    <a:bodyPr/>
                    <a:lstStyle/>
                    <a:p>
                      <a:pPr algn="ctr"/>
                      <a:r>
                        <a:rPr lang="uk-UA"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ПРОКУРОРУ</a:t>
                      </a:r>
                    </a:p>
                    <a:p>
                      <a:pPr algn="ctr"/>
                      <a:r>
                        <a:rPr lang="uk-UA"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РОБОЧОМУ МІСЦІ:</a:t>
                      </a:r>
                      <a:endParaRPr lang="uk-UA"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tc>
                <a:tc hMerge="1">
                  <a:txBody>
                    <a:bodyPr/>
                    <a:lstStyle/>
                    <a:p>
                      <a:endParaRPr lang="uk-UA"/>
                    </a:p>
                  </a:txBody>
                  <a:tcPr/>
                </a:tc>
                <a:extLst>
                  <a:ext uri="{0D108BD9-81ED-4DB2-BD59-A6C34878D82A}">
                    <a16:rowId xmlns:a16="http://schemas.microsoft.com/office/drawing/2014/main" val="3165217464"/>
                  </a:ext>
                </a:extLst>
              </a:tr>
              <a:tr h="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познайомитись з колегами, робочим місцем; пройти адаптаційну бесіду з безпосереднім керівником</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tc>
                <a:extLst>
                  <a:ext uri="{0D108BD9-81ED-4DB2-BD59-A6C34878D82A}">
                    <a16:rowId xmlns:a16="http://schemas.microsoft.com/office/drawing/2014/main" val="3923677881"/>
                  </a:ext>
                </a:extLst>
              </a:tr>
              <a:tr h="273204">
                <a:tc>
                  <a:txBody>
                    <a:bodyPr/>
                    <a:lstStyle/>
                    <a:p>
                      <a:r>
                        <a:rPr lang="en-US" sz="1200" b="1" dirty="0"/>
                        <a:t>V</a:t>
                      </a:r>
                      <a:endParaRPr lang="uk-UA" sz="1200" b="1" dirty="0"/>
                    </a:p>
                  </a:txBody>
                  <a:tcPr marL="37493" marR="37493" marT="37493" marB="37493"/>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Структурою Офісу Генерального прокурора, затвердженою наказом Генерального прокурора </a:t>
                      </a:r>
                    </a:p>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від 21.12.2019 № 99-шц (зі змінами)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(на вебсайті ОГП: «Про прокуратуру» - «Про Офіс» - «Структура Офісу Генерального прокурора»)</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tc>
                <a:extLst>
                  <a:ext uri="{0D108BD9-81ED-4DB2-BD59-A6C34878D82A}">
                    <a16:rowId xmlns:a16="http://schemas.microsoft.com/office/drawing/2014/main" val="874755033"/>
                  </a:ext>
                </a:extLst>
              </a:tr>
              <a:tr h="370840">
                <a:tc>
                  <a:txBody>
                    <a:bodyPr/>
                    <a:lstStyle/>
                    <a:p>
                      <a:r>
                        <a:rPr lang="en-US" sz="1200" b="1" dirty="0"/>
                        <a:t>V</a:t>
                      </a:r>
                      <a:endParaRPr lang="uk-UA" sz="1200" b="1" dirty="0"/>
                    </a:p>
                  </a:txBody>
                  <a:tcPr marL="37493" marR="37493" marT="37493" marB="37493"/>
                </a:tc>
                <a:tc>
                  <a:txBody>
                    <a:bodyPr/>
                    <a:lstStyle/>
                    <a:p>
                      <a:pPr algn="l"/>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Ознайомитись із Порядком таємної перевірки  доброчесності прокурорів, затвердженим наказом Генерального прокурора від 29.12.2022 № 293 </a:t>
                      </a:r>
                    </a:p>
                  </a:txBody>
                  <a:tcPr marL="37493" marR="37493" marT="37493" marB="37493"/>
                </a:tc>
                <a:extLst>
                  <a:ext uri="{0D108BD9-81ED-4DB2-BD59-A6C34878D82A}">
                    <a16:rowId xmlns:a16="http://schemas.microsoft.com/office/drawing/2014/main" val="992040493"/>
                  </a:ext>
                </a:extLst>
              </a:tr>
              <a:tr h="37084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Ознайомитись із Положенням про систему підвищення кваліфікації прокурорів, затвердженим наказом Генерального прокурора від 15.06.2021 № 200</a:t>
                      </a:r>
                    </a:p>
                  </a:txBody>
                  <a:tcPr marL="37493" marR="37493" marT="37493" marB="37493"/>
                </a:tc>
                <a:extLst>
                  <a:ext uri="{0D108BD9-81ED-4DB2-BD59-A6C34878D82A}">
                    <a16:rowId xmlns:a16="http://schemas.microsoft.com/office/drawing/2014/main" val="3000951506"/>
                  </a:ext>
                </a:extLst>
              </a:tr>
              <a:tr h="37084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опрацювати Кодекс професійної етики та поведінки прокурорів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(затверджено Всеукраїнською конференцією прокурорів 27.04.2017)</a:t>
                      </a:r>
                    </a:p>
                  </a:txBody>
                  <a:tcPr marL="37493" marR="37493" marT="37493" marB="37493"/>
                </a:tc>
                <a:extLst>
                  <a:ext uri="{0D108BD9-81ED-4DB2-BD59-A6C34878D82A}">
                    <a16:rowId xmlns:a16="http://schemas.microsoft.com/office/drawing/2014/main" val="577533410"/>
                  </a:ext>
                </a:extLst>
              </a:tr>
              <a:tr h="37084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опрацювати нормативні акти Офісу Генерального прокурора, необхідні для виконання завдань за посадою</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tc>
                <a:extLst>
                  <a:ext uri="{0D108BD9-81ED-4DB2-BD59-A6C34878D82A}">
                    <a16:rowId xmlns:a16="http://schemas.microsoft.com/office/drawing/2014/main" val="3825147644"/>
                  </a:ext>
                </a:extLst>
              </a:tr>
              <a:tr h="37084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положеннями Тимчасової інструкції з діловодства в органах прокуратури, порядком роботи в системі електронного документообігу</a:t>
                      </a:r>
                    </a:p>
                  </a:txBody>
                  <a:tcPr marL="37493" marR="37493" marT="37493" marB="37493"/>
                </a:tc>
                <a:extLst>
                  <a:ext uri="{0D108BD9-81ED-4DB2-BD59-A6C34878D82A}">
                    <a16:rowId xmlns:a16="http://schemas.microsoft.com/office/drawing/2014/main" val="3501080196"/>
                  </a:ext>
                </a:extLst>
              </a:tr>
              <a:tr h="370840">
                <a:tc>
                  <a:txBody>
                    <a:bodyPr/>
                    <a:lstStyle/>
                    <a:p>
                      <a:r>
                        <a:rPr lang="en-US" sz="1200" b="1" dirty="0"/>
                        <a:t>V</a:t>
                      </a:r>
                      <a:endParaRPr lang="uk-UA" sz="1200" b="1" dirty="0"/>
                    </a:p>
                  </a:txBody>
                  <a:tcPr marL="37493" marR="37493" marT="37493" marB="3749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з порядком пропускного режиму в державному органі</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tc>
                <a:extLst>
                  <a:ext uri="{0D108BD9-81ED-4DB2-BD59-A6C34878D82A}">
                    <a16:rowId xmlns:a16="http://schemas.microsoft.com/office/drawing/2014/main" val="2042347839"/>
                  </a:ext>
                </a:extLst>
              </a:tr>
              <a:tr h="370840">
                <a:tc>
                  <a:txBody>
                    <a:bodyPr/>
                    <a:lstStyle/>
                    <a:p>
                      <a:r>
                        <a:rPr lang="en-US" sz="1200" b="1" dirty="0"/>
                        <a:t>V</a:t>
                      </a:r>
                      <a:endParaRPr lang="uk-UA" sz="1200" b="1" dirty="0"/>
                    </a:p>
                  </a:txBody>
                  <a:tcPr marL="37493" marR="37493" marT="37493" marB="37493"/>
                </a:tc>
                <a:tc>
                  <a:txBody>
                    <a:bodyPr/>
                    <a:lstStyle/>
                    <a:p>
                      <a:pPr algn="l"/>
                      <a:r>
                        <a:rPr lang="uk-UA" sz="1600" dirty="0">
                          <a:effectLst/>
                          <a:latin typeface="Times New Roman" panose="02020603050405020304" pitchFamily="18" charset="0"/>
                          <a:ea typeface="Calibri" panose="020F0502020204030204" pitchFamily="34" charset="0"/>
                          <a:cs typeface="Times New Roman" panose="02020603050405020304" pitchFamily="18" charset="0"/>
                        </a:rPr>
                        <a:t>Подати Декларацію доброчесності прокурора </a:t>
                      </a:r>
                      <a:r>
                        <a:rPr lang="uk-UA" sz="1600" i="1" dirty="0">
                          <a:effectLst/>
                          <a:latin typeface="Times New Roman" panose="02020603050405020304" pitchFamily="18" charset="0"/>
                          <a:ea typeface="Calibri" panose="020F0502020204030204" pitchFamily="34" charset="0"/>
                          <a:cs typeface="Times New Roman" panose="02020603050405020304" pitchFamily="18" charset="0"/>
                        </a:rPr>
                        <a:t>(для уперше призначених на посаду прокурора або </a:t>
                      </a:r>
                      <a:r>
                        <a:rPr lang="uk-UA" sz="1600" i="1" kern="1200" dirty="0">
                          <a:solidFill>
                            <a:schemeClr val="tx1"/>
                          </a:solidFill>
                          <a:effectLst/>
                          <a:latin typeface="Times New Roman" panose="02020603050405020304" pitchFamily="18" charset="0"/>
                          <a:ea typeface="+mn-ea"/>
                          <a:cs typeface="Times New Roman" panose="02020603050405020304" pitchFamily="18" charset="0"/>
                        </a:rPr>
                        <a:t>поновлених на посаді прокурора за рішенням суду)</a:t>
                      </a:r>
                      <a:r>
                        <a:rPr lang="uk-UA" sz="1600" kern="1200" dirty="0">
                          <a:solidFill>
                            <a:schemeClr val="tx1"/>
                          </a:solidFill>
                          <a:effectLst/>
                          <a:latin typeface="Times New Roman" panose="02020603050405020304" pitchFamily="18" charset="0"/>
                          <a:ea typeface="+mn-ea"/>
                          <a:cs typeface="Times New Roman" panose="02020603050405020304" pitchFamily="18" charset="0"/>
                        </a:rPr>
                        <a:t> (на вебсайті ОГП: підрубрика «Працівникам прокуратури» - «Подати Декларацію доброчесності прокурора»)</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tc>
                <a:extLst>
                  <a:ext uri="{0D108BD9-81ED-4DB2-BD59-A6C34878D82A}">
                    <a16:rowId xmlns:a16="http://schemas.microsoft.com/office/drawing/2014/main" val="4034303737"/>
                  </a:ext>
                </a:extLst>
              </a:tr>
              <a:tr h="370840">
                <a:tc>
                  <a:txBody>
                    <a:bodyPr/>
                    <a:lstStyle/>
                    <a:p>
                      <a:r>
                        <a:rPr lang="en-US" sz="1200" b="1" dirty="0"/>
                        <a:t>V</a:t>
                      </a:r>
                      <a:endParaRPr lang="uk-UA" sz="1200" b="1" dirty="0"/>
                    </a:p>
                  </a:txBody>
                  <a:tcPr marL="37493" marR="37493" marT="37493" marB="37493"/>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заповнити форму зворотного зв’язку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tc>
                <a:extLst>
                  <a:ext uri="{0D108BD9-81ED-4DB2-BD59-A6C34878D82A}">
                    <a16:rowId xmlns:a16="http://schemas.microsoft.com/office/drawing/2014/main" val="1836088514"/>
                  </a:ext>
                </a:extLst>
              </a:tr>
            </a:tbl>
          </a:graphicData>
        </a:graphic>
      </p:graphicFrame>
    </p:spTree>
    <p:extLst>
      <p:ext uri="{BB962C8B-B14F-4D97-AF65-F5344CB8AC3E}">
        <p14:creationId xmlns:p14="http://schemas.microsoft.com/office/powerpoint/2010/main" val="1374854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05FCD3-F97A-4EDA-A056-DA01CEB29306}"/>
              </a:ext>
            </a:extLst>
          </p:cNvPr>
          <p:cNvSpPr>
            <a:spLocks noGrp="1"/>
          </p:cNvSpPr>
          <p:nvPr>
            <p:ph type="title"/>
          </p:nvPr>
        </p:nvSpPr>
        <p:spPr>
          <a:xfrm>
            <a:off x="838200" y="179997"/>
            <a:ext cx="10515600" cy="822086"/>
          </a:xfrm>
        </p:spPr>
        <p:txBody>
          <a:bodyPr>
            <a:noAutofit/>
          </a:bodyPr>
          <a:lstStyle/>
          <a:p>
            <a:pPr algn="ctr"/>
            <a:br>
              <a:rPr lang="uk-UA" sz="2400" b="1" dirty="0">
                <a:solidFill>
                  <a:schemeClr val="accent1"/>
                </a:solidFill>
                <a:highlight>
                  <a:srgbClr val="00FF00"/>
                </a:highlight>
                <a:latin typeface="Times New Roman" panose="02020603050405020304" pitchFamily="18" charset="0"/>
                <a:cs typeface="Times New Roman" panose="02020603050405020304" pitchFamily="18" charset="0"/>
              </a:rPr>
            </a:br>
            <a:r>
              <a:rPr lang="uk-UA" sz="1800" b="1" dirty="0">
                <a:solidFill>
                  <a:schemeClr val="accent1"/>
                </a:solidFill>
                <a:latin typeface="Times New Roman" panose="02020603050405020304" pitchFamily="18" charset="0"/>
                <a:cs typeface="Times New Roman" panose="02020603050405020304" pitchFamily="18" charset="0"/>
              </a:rPr>
              <a:t>                                                      </a:t>
            </a:r>
            <a:r>
              <a:rPr lang="en-US" sz="1800" b="1" dirty="0">
                <a:solidFill>
                  <a:schemeClr val="accent1"/>
                </a:solidFill>
                <a:latin typeface="Times New Roman" panose="02020603050405020304" pitchFamily="18" charset="0"/>
                <a:cs typeface="Times New Roman" panose="02020603050405020304" pitchFamily="18" charset="0"/>
              </a:rPr>
              <a:t>                                                                                                      </a:t>
            </a:r>
            <a:br>
              <a:rPr lang="en-US" sz="1800" b="1" dirty="0">
                <a:solidFill>
                  <a:schemeClr val="accent1"/>
                </a:solidFill>
                <a:latin typeface="Times New Roman" panose="02020603050405020304" pitchFamily="18" charset="0"/>
                <a:cs typeface="Times New Roman" panose="02020603050405020304" pitchFamily="18" charset="0"/>
              </a:rPr>
            </a:br>
            <a:r>
              <a:rPr lang="en-US" sz="1800" b="1" dirty="0">
                <a:solidFill>
                  <a:schemeClr val="accent1"/>
                </a:solidFill>
                <a:latin typeface="Times New Roman" panose="02020603050405020304" pitchFamily="18" charset="0"/>
                <a:cs typeface="Times New Roman" panose="02020603050405020304" pitchFamily="18" charset="0"/>
              </a:rPr>
              <a:t>                                                                                                                                                             </a:t>
            </a:r>
            <a:r>
              <a:rPr lang="uk-UA" sz="1800" b="1" dirty="0">
                <a:solidFill>
                  <a:schemeClr val="accent1"/>
                </a:solidFill>
                <a:latin typeface="Times New Roman" panose="02020603050405020304" pitchFamily="18" charset="0"/>
                <a:cs typeface="Times New Roman" panose="02020603050405020304" pitchFamily="18" charset="0"/>
              </a:rPr>
              <a:t>Додаток 2 </a:t>
            </a:r>
            <a:r>
              <a:rPr lang="en-US" sz="1800" b="1" dirty="0">
                <a:solidFill>
                  <a:schemeClr val="accent1"/>
                </a:solidFill>
                <a:latin typeface="Times New Roman" panose="02020603050405020304" pitchFamily="18" charset="0"/>
                <a:cs typeface="Times New Roman" panose="02020603050405020304" pitchFamily="18" charset="0"/>
              </a:rPr>
              <a:t>IN</a:t>
            </a:r>
            <a:br>
              <a:rPr lang="en-US" sz="1800" b="1" dirty="0">
                <a:solidFill>
                  <a:schemeClr val="accent1"/>
                </a:solidFill>
                <a:latin typeface="Times New Roman" panose="02020603050405020304" pitchFamily="18" charset="0"/>
                <a:cs typeface="Times New Roman" panose="02020603050405020304" pitchFamily="18" charset="0"/>
              </a:rPr>
            </a:br>
            <a:br>
              <a:rPr lang="uk-UA" sz="2400" b="1" dirty="0">
                <a:solidFill>
                  <a:schemeClr val="accent1"/>
                </a:solidFill>
                <a:highlight>
                  <a:srgbClr val="00FF00"/>
                </a:highlight>
                <a:latin typeface="Times New Roman" panose="02020603050405020304" pitchFamily="18" charset="0"/>
                <a:cs typeface="Times New Roman" panose="02020603050405020304" pitchFamily="18" charset="0"/>
              </a:rPr>
            </a:br>
            <a:r>
              <a:rPr lang="uk-UA" sz="2400" b="1" dirty="0">
                <a:solidFill>
                  <a:schemeClr val="accent1"/>
                </a:solidFill>
                <a:highlight>
                  <a:srgbClr val="00FF00"/>
                </a:highlight>
                <a:latin typeface="Times New Roman" panose="02020603050405020304" pitchFamily="18" charset="0"/>
                <a:cs typeface="Times New Roman" panose="02020603050405020304" pitchFamily="18" charset="0"/>
              </a:rPr>
              <a:t>ПАМ’ЯТКА ПЕРШОЧЕРГОВИХ ДІЙ ДЛЯ ПРИЗНАЧЕНОГО ПРАЦІВНИКА</a:t>
            </a:r>
            <a:br>
              <a:rPr lang="uk-UA" sz="2400" b="1" dirty="0">
                <a:solidFill>
                  <a:schemeClr val="accent1"/>
                </a:solidFill>
                <a:highlight>
                  <a:srgbClr val="00FF00"/>
                </a:highlight>
                <a:latin typeface="Times New Roman" panose="02020603050405020304" pitchFamily="18" charset="0"/>
                <a:cs typeface="Times New Roman" panose="02020603050405020304" pitchFamily="18" charset="0"/>
              </a:rPr>
            </a:br>
            <a:endParaRPr lang="uk-UA" sz="2400" dirty="0">
              <a:highlight>
                <a:srgbClr val="00FF00"/>
              </a:highlight>
            </a:endParaRPr>
          </a:p>
        </p:txBody>
      </p:sp>
      <p:sp>
        <p:nvSpPr>
          <p:cNvPr id="3" name="Місце для вмісту 2">
            <a:extLst>
              <a:ext uri="{FF2B5EF4-FFF2-40B4-BE49-F238E27FC236}">
                <a16:creationId xmlns:a16="http://schemas.microsoft.com/office/drawing/2014/main" id="{251BBAE6-0D7A-4C0D-A41C-8CEB1DFF6667}"/>
              </a:ext>
            </a:extLst>
          </p:cNvPr>
          <p:cNvSpPr>
            <a:spLocks noGrp="1"/>
          </p:cNvSpPr>
          <p:nvPr>
            <p:ph idx="1"/>
          </p:nvPr>
        </p:nvSpPr>
        <p:spPr>
          <a:xfrm>
            <a:off x="1064712" y="1453019"/>
            <a:ext cx="10772384" cy="5224985"/>
          </a:xfrm>
        </p:spPr>
        <p:txBody>
          <a:bodyPr>
            <a:normAutofit fontScale="92500"/>
          </a:bodyPr>
          <a:lstStyle/>
          <a:p>
            <a:pPr marL="0" algn="ctr" rtl="0" eaLnBrk="1" fontAlgn="t" latinLnBrk="0" hangingPunct="1">
              <a:spcBef>
                <a:spcPts val="0"/>
              </a:spcBef>
              <a:spcAft>
                <a:spcPts val="0"/>
              </a:spcAft>
            </a:pPr>
            <a:r>
              <a:rPr lang="uk-UA" sz="1800" b="1" i="0" u="none" strike="noStrike" kern="1200" dirty="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БУДІВЛЯ А:</a:t>
            </a:r>
            <a:r>
              <a:rPr lang="uk-UA" sz="1800" b="1" i="0" u="none" strike="noStrike" kern="1200" dirty="0">
                <a:solidFill>
                  <a:srgbClr val="0000FF"/>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uk-UA" sz="1800" b="0" i="0" u="none" strike="noStrike" dirty="0">
              <a:effectLst/>
              <a:highlight>
                <a:srgbClr val="FFFF00"/>
              </a:highlight>
              <a:latin typeface="Arial" panose="020B0604020202020204" pitchFamily="34" charset="0"/>
            </a:endParaRPr>
          </a:p>
          <a:p>
            <a:pPr marL="0" algn="ctr" rtl="0" eaLnBrk="1" fontAlgn="t" latinLnBrk="0" hangingPunct="1">
              <a:spcBef>
                <a:spcPts val="0"/>
              </a:spcBef>
              <a:spcAft>
                <a:spcPts val="0"/>
              </a:spcAft>
            </a:pPr>
            <a:r>
              <a:rPr lang="uk-UA" sz="1800" b="1" i="1"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(вул. Різницька, 13/15)</a:t>
            </a:r>
            <a:endParaRPr lang="uk-UA" sz="1800" b="0" i="0" u="none" strike="noStrike" dirty="0">
              <a:effectLs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6 поверх</a:t>
            </a:r>
            <a:r>
              <a:rPr lang="uk-UA" sz="1800" b="0"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i="1" u="none" strike="noStrike" kern="12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(кадровий підрозділ)</a:t>
            </a:r>
            <a:endParaRPr lang="uk-UA" sz="1800" b="0" i="0" u="none" strike="noStrike" dirty="0">
              <a:effectLst/>
              <a:highlight>
                <a:srgbClr val="00FF00"/>
              </a:highlight>
              <a:latin typeface="Arial" panose="020B0604020202020204" pitchFamily="34" charset="0"/>
            </a:endParaRPr>
          </a:p>
          <a:p>
            <a:pPr marL="0" algn="l" rtl="0" eaLnBrk="1" fontAlgn="t" latinLnBrk="0" hangingPunct="1">
              <a:spcBef>
                <a:spcPts val="0"/>
              </a:spcBef>
              <a:spcAft>
                <a:spcPts val="0"/>
              </a:spcAft>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наказом про призначення;</a:t>
            </a:r>
            <a:r>
              <a:rPr lang="uk-UA" sz="1800" b="0" i="1"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601)</a:t>
            </a:r>
            <a:endParaRPr lang="uk-UA" sz="1800" b="1" i="0" u="none" strike="noStrike" dirty="0">
              <a:effectLst/>
              <a:latin typeface="Arial" panose="020B0604020202020204" pitchFamily="34" charset="0"/>
            </a:endParaRPr>
          </a:p>
          <a:p>
            <a:pPr marL="0" algn="l" rtl="0" eaLnBrk="1" fontAlgn="t" latinLnBrk="0" hangingPunct="1">
              <a:spcBef>
                <a:spcPts val="0"/>
              </a:spcBef>
              <a:spcAft>
                <a:spcPts val="0"/>
              </a:spcAft>
            </a:pPr>
            <a:r>
              <a:rPr lang="uk-UA"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a:t>
            </a: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итання щодо трудової книжки;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604) </a:t>
            </a:r>
            <a:endParaRPr lang="uk-UA" sz="1800" b="1" i="0" u="none" strike="noStrike" dirty="0">
              <a:effectLst/>
              <a:latin typeface="Arial" panose="020B0604020202020204" pitchFamily="34" charset="0"/>
            </a:endParaRPr>
          </a:p>
          <a:p>
            <a:pPr marL="0" algn="l" rtl="0" eaLnBrk="1" fontAlgn="t" latinLnBrk="0" hangingPunct="1">
              <a:spcBef>
                <a:spcPts val="0"/>
              </a:spcBef>
              <a:spcAft>
                <a:spcPts val="0"/>
              </a:spcAft>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надати відомості працівникам кадрового підрозділу щодо військового обліку;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323)</a:t>
            </a:r>
            <a:endParaRPr lang="uk-UA" sz="1800" b="1" i="0" u="none" strike="noStrike" dirty="0">
              <a:effectLst/>
              <a:latin typeface="Arial" panose="020B0604020202020204" pitchFamily="34" charset="0"/>
            </a:endParaRPr>
          </a:p>
          <a:p>
            <a:pPr marL="0" algn="l" rtl="0" eaLnBrk="1" fontAlgn="t" latinLnBrk="0" hangingPunct="1">
              <a:spcBef>
                <a:spcPts val="0"/>
              </a:spcBef>
              <a:spcAft>
                <a:spcPts val="0"/>
              </a:spcAft>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отримати перепустку;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617) </a:t>
            </a:r>
            <a:endParaRPr lang="uk-UA" sz="1800" b="1" i="0" u="none" strike="noStrike" dirty="0">
              <a:effectLs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 поверх</a:t>
            </a:r>
            <a:r>
              <a:rPr lang="uk-UA" sz="1800" b="0" i="0" u="none" strike="noStrike" kern="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b="0" i="1"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1"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бухгалтерія)</a:t>
            </a:r>
            <a:endParaRPr lang="uk-UA"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для платіжної картки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812)</a:t>
            </a:r>
            <a:endParaRPr lang="uk-UA" sz="1800" b="1" i="0" u="none" strike="noStrike" dirty="0">
              <a:effectLs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БУДІВЛЯ Б:</a:t>
            </a:r>
            <a:endParaRPr lang="uk-UA" sz="1800" b="0" i="0" u="none" strike="noStrike" dirty="0">
              <a:effectLst/>
              <a:highlight>
                <a:srgbClr val="FFFF00"/>
              </a:highligh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13 поверх</a:t>
            </a:r>
            <a:r>
              <a:rPr lang="uk-UA" sz="1800" b="0"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i="1" u="none" strike="noStrike" kern="12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(Департамент інформаційних технологій)</a:t>
            </a:r>
            <a:endParaRPr lang="uk-UA" sz="1800" b="0" i="0" u="none" strike="noStrike" dirty="0">
              <a:effectLst/>
              <a:highlight>
                <a:srgbClr val="00FF00"/>
              </a:highlight>
              <a:latin typeface="Arial" panose="020B0604020202020204" pitchFamily="34" charset="0"/>
            </a:endParaRPr>
          </a:p>
          <a:p>
            <a:pPr marL="0" fontAlgn="t">
              <a:spcBef>
                <a:spcPts val="0"/>
              </a:spcBef>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необхідні для отримання кваліфікованого електронного підпису                         </a:t>
            </a:r>
            <a:r>
              <a:rPr lang="uk-UA" sz="1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uk-UA" sz="1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1311)</a:t>
            </a:r>
            <a:endParaRPr lang="uk-UA" sz="1800" b="1" dirty="0">
              <a:latin typeface="Arial" panose="020B0604020202020204" pitchFamily="34" charset="0"/>
            </a:endParaRPr>
          </a:p>
          <a:p>
            <a:pPr marL="0" algn="l" rtl="0" eaLnBrk="1" fontAlgn="t" latinLnBrk="0" hangingPunct="1">
              <a:spcBef>
                <a:spcPts val="0"/>
              </a:spcBef>
              <a:spcAft>
                <a:spcPts val="0"/>
              </a:spcAft>
            </a:pPr>
            <a:endPar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algn="l" rtl="0" eaLnBrk="1" fontAlgn="t" latinLnBrk="0" hangingPunct="1">
              <a:spcBef>
                <a:spcPts val="0"/>
              </a:spcBef>
              <a:spcAft>
                <a:spcPts val="0"/>
              </a:spcAft>
            </a:pP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(при собі мати паспорт, ідентифікаційний код, електронний носій) </a:t>
            </a: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1 поверх</a:t>
            </a:r>
            <a:r>
              <a:rPr lang="uk-UA" sz="1800" b="0"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i="1" u="none" strike="noStrike" kern="12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(відділ пожежного захисту та пожежної безпеки)</a:t>
            </a:r>
            <a:endParaRPr lang="uk-UA" sz="1800" b="0" i="0" u="none" strike="noStrike" dirty="0">
              <a:effectLst/>
              <a:highlight>
                <a:srgbClr val="00FF00"/>
              </a:highlight>
              <a:latin typeface="Arial" panose="020B0604020202020204" pitchFamily="34" charset="0"/>
            </a:endParaRPr>
          </a:p>
          <a:p>
            <a:pPr marL="0" algn="l" rtl="0" eaLnBrk="1" fontAlgn="t" latinLnBrk="0" hangingPunct="1">
              <a:spcBef>
                <a:spcPts val="0"/>
              </a:spcBef>
              <a:spcAft>
                <a:spcPts val="0"/>
              </a:spcAft>
            </a:pPr>
            <a:r>
              <a:rPr lang="ru-RU"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пройти інструктаж </a:t>
            </a: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101)</a:t>
            </a:r>
            <a:endParaRPr lang="uk-UA" sz="1800" b="1" i="0" u="none" strike="noStrike" dirty="0">
              <a:effectLs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БУДІВЛЯ по вул. </a:t>
            </a:r>
            <a:r>
              <a:rPr lang="uk-UA" sz="1800" b="1" i="0" u="none" strike="noStrike" kern="1200" dirty="0" err="1">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Гусовського</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800" b="0" i="0" u="none" strike="noStrike" dirty="0">
              <a:effectLst/>
              <a:latin typeface="Arial" panose="020B0604020202020204" pitchFamily="34" charset="0"/>
            </a:endParaRPr>
          </a:p>
          <a:p>
            <a:pPr marL="0" algn="ctr" rtl="0" eaLnBrk="1" fontAlgn="t" latinLnBrk="0" hangingPunct="1">
              <a:spcBef>
                <a:spcPts val="0"/>
              </a:spcBef>
              <a:spcAft>
                <a:spcPts val="0"/>
              </a:spcAft>
            </a:pPr>
            <a:r>
              <a:rPr lang="uk-UA" sz="1800" b="1" i="0" u="none" strike="noStrike" kern="1200" dirty="0">
                <a:solidFill>
                  <a:srgbClr val="FF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1 поверх </a:t>
            </a:r>
            <a:r>
              <a:rPr lang="uk-UA" sz="1800" b="1" i="1" u="none" strike="noStrike" kern="1200" dirty="0">
                <a:solidFill>
                  <a:srgbClr val="000000"/>
                </a:solidFill>
                <a:effectLst/>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(відділ охорони праці та режиму):</a:t>
            </a:r>
            <a:endParaRPr lang="uk-UA" sz="1800" b="0" i="0" u="none" strike="noStrike" dirty="0">
              <a:effectLst/>
              <a:highlight>
                <a:srgbClr val="00FF00"/>
              </a:highlight>
              <a:latin typeface="Arial" panose="020B0604020202020204" pitchFamily="34" charset="0"/>
            </a:endParaRPr>
          </a:p>
          <a:p>
            <a:pPr marL="0" algn="l" rtl="0" eaLnBrk="1" fontAlgn="t" latinLnBrk="0" hangingPunct="1">
              <a:spcBef>
                <a:spcPts val="0"/>
              </a:spcBef>
              <a:spcAft>
                <a:spcPts val="0"/>
              </a:spcAft>
            </a:pPr>
            <a:r>
              <a:rPr lang="ru-RU"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пройти вступний інструктаж </a:t>
            </a:r>
            <a:r>
              <a:rPr lang="uk-UA" sz="1800" b="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a:t>
            </a:r>
            <a:r>
              <a:rPr lang="uk-UA" sz="1800"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800" b="1" i="0" u="none" strike="noStrike"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800" b="1" i="0" u="none" strike="noStrike"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104)</a:t>
            </a:r>
            <a:endParaRPr lang="uk-UA" sz="1800" b="1" i="0" u="none" strike="noStrike" dirty="0">
              <a:effectLst/>
              <a:latin typeface="Arial" panose="020B0604020202020204" pitchFamily="34" charset="0"/>
            </a:endParaRPr>
          </a:p>
          <a:p>
            <a:endParaRPr lang="uk-UA" dirty="0"/>
          </a:p>
        </p:txBody>
      </p:sp>
    </p:spTree>
    <p:extLst>
      <p:ext uri="{BB962C8B-B14F-4D97-AF65-F5344CB8AC3E}">
        <p14:creationId xmlns:p14="http://schemas.microsoft.com/office/powerpoint/2010/main" val="2435675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89DB2B-EAC7-4A94-AF91-3917D2467D8E}"/>
              </a:ext>
            </a:extLst>
          </p:cNvPr>
          <p:cNvSpPr>
            <a:spLocks noGrp="1"/>
          </p:cNvSpPr>
          <p:nvPr>
            <p:ph type="title"/>
          </p:nvPr>
        </p:nvSpPr>
        <p:spPr>
          <a:xfrm>
            <a:off x="662152" y="365126"/>
            <a:ext cx="11456276" cy="938158"/>
          </a:xfrm>
        </p:spPr>
        <p:txBody>
          <a:bodyPr>
            <a:normAutofit fontScale="90000"/>
          </a:bodyPr>
          <a:lstStyle/>
          <a:p>
            <a:pPr indent="457200"/>
            <a: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                                                                                                                                               </a:t>
            </a:r>
            <a:b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br>
            <a:b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br>
            <a: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                                                                                                                                                                      Додаток 1</a:t>
            </a:r>
            <a:r>
              <a:rPr lang="en-US"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D</a:t>
            </a:r>
            <a:b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br>
            <a:r>
              <a:rPr lang="uk-UA" sz="2200" b="1" dirty="0">
                <a:solidFill>
                  <a:schemeClr val="accent1"/>
                </a:solidFill>
                <a:effectLst/>
                <a:latin typeface="Bookman Old Style" panose="02050604050505020204" pitchFamily="18" charset="0"/>
                <a:ea typeface="Calibri" panose="020F0502020204030204" pitchFamily="34" charset="0"/>
                <a:cs typeface="Times New Roman" panose="02020603050405020304" pitchFamily="18" charset="0"/>
              </a:rPr>
              <a:t>АЛГОРИТМ ДІЙ ДЛЯ ДЕРЖАВНИХ СЛУЖБОВЦІВ ОГП</a:t>
            </a:r>
            <a:br>
              <a:rPr lang="uk-UA" sz="4400" dirty="0">
                <a:effectLst/>
                <a:latin typeface="Times New Roman" panose="02020603050405020304" pitchFamily="18" charset="0"/>
                <a:ea typeface="Calibri" panose="020F0502020204030204" pitchFamily="34" charset="0"/>
                <a:cs typeface="Times New Roman" panose="02020603050405020304" pitchFamily="18" charset="0"/>
              </a:rPr>
            </a:br>
            <a:r>
              <a:rPr lang="uk-UA" sz="2200" b="1" dirty="0">
                <a:solidFill>
                  <a:schemeClr val="accent1"/>
                </a:solidFill>
                <a:effectLst/>
                <a:latin typeface="Bookman Old Style" panose="02050604050505020204" pitchFamily="18" charset="0"/>
                <a:ea typeface="Calibri" panose="020F0502020204030204" pitchFamily="34" charset="0"/>
                <a:cs typeface="Times New Roman" panose="02020603050405020304" pitchFamily="18" charset="0"/>
              </a:rPr>
              <a:t>АДАПТАЦІЯ ПРИЗНАЧЕНИХ ДО ОФІСУ ГЕНЕРАЛЬНОГО ПРОКУРОРА</a:t>
            </a:r>
            <a:br>
              <a:rPr lang="uk-UA" sz="4400" dirty="0">
                <a:effectLst/>
                <a:latin typeface="Times New Roman" panose="02020603050405020304" pitchFamily="18"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3111648C-ED58-4BFD-ABED-89D71C6CA4A1}"/>
              </a:ext>
            </a:extLst>
          </p:cNvPr>
          <p:cNvSpPr>
            <a:spLocks noGrp="1"/>
          </p:cNvSpPr>
          <p:nvPr>
            <p:ph idx="1"/>
          </p:nvPr>
        </p:nvSpPr>
        <p:spPr>
          <a:xfrm>
            <a:off x="185195" y="1135116"/>
            <a:ext cx="11828129" cy="5543475"/>
          </a:xfrm>
        </p:spPr>
        <p:txBody>
          <a:bodyPr>
            <a:normAutofit fontScale="25000" lnSpcReduction="20000"/>
          </a:bodyPr>
          <a:lstStyle/>
          <a:p>
            <a:pPr indent="0" algn="just">
              <a:spcAft>
                <a:spcPts val="600"/>
              </a:spcAft>
              <a:buNone/>
            </a:pPr>
            <a:endParaRPr lang="uk-UA" sz="1000" dirty="0">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20000"/>
              </a:lnSpc>
              <a:spcAft>
                <a:spcPts val="300"/>
              </a:spcAft>
              <a:buNone/>
            </a:pPr>
            <a:r>
              <a:rPr lang="uk-UA" sz="1800" spc="-5"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6400" spc="-5" dirty="0">
                <a:effectLst/>
                <a:latin typeface="Times New Roman" panose="02020603050405020304" pitchFamily="18" charset="0"/>
                <a:ea typeface="Times New Roman" panose="02020603050405020304" pitchFamily="18" charset="0"/>
              </a:rPr>
              <a:t>Програму адаптації для державних службовців в Офісі Генерального прокурора розроблено відповідно до  вимог Закону України «Про державну службу», підпункту 10 пункту 2 розділу ІІ Типового положення  про службу управління персоналом державного органу, затвердженого наказом Національного агентства України з питань державної служби від 03.03.2016 № 47 (зі змінами), з урахуванням Методичних рекомендацій щодо процедури проведення адаптації новопризначених державних службовців у державних органах, затверджених наказом Національного агентства України з питань державної служби від 05.08.2021 № 120-21.</a:t>
            </a:r>
          </a:p>
          <a:p>
            <a:pPr indent="0" algn="just">
              <a:spcAft>
                <a:spcPts val="300"/>
              </a:spcAft>
              <a:buNone/>
            </a:pPr>
            <a:r>
              <a:rPr lang="uk-UA" sz="6400" b="1" i="1" spc="-5" dirty="0">
                <a:solidFill>
                  <a:schemeClr val="accent1">
                    <a:lumMod val="50000"/>
                  </a:schemeClr>
                </a:solidFill>
                <a:effectLst/>
                <a:latin typeface="Times New Roman" panose="02020603050405020304" pitchFamily="18" charset="0"/>
                <a:ea typeface="Times New Roman" panose="02020603050405020304" pitchFamily="18" charset="0"/>
              </a:rPr>
              <a:t>       </a:t>
            </a:r>
            <a:r>
              <a:rPr lang="uk-UA" sz="6400" b="1" i="1" spc="-5" dirty="0">
                <a:solidFill>
                  <a:schemeClr val="accent1">
                    <a:lumMod val="50000"/>
                  </a:schemeClr>
                </a:solidFill>
                <a:latin typeface="Times New Roman" panose="02020603050405020304" pitchFamily="18" charset="0"/>
                <a:ea typeface="Times New Roman" panose="02020603050405020304" pitchFamily="18" charset="0"/>
              </a:rPr>
              <a:t>Ця програма у формі довідника покликана зберегти Ваш час, після опрацювання якої у форматі «максимально коротко про головне», сподіваємось, залишить приємні враження про  організацію роботи та орган </a:t>
            </a:r>
            <a:r>
              <a:rPr lang="uk-UA" sz="6400" b="1" i="1" spc="-5" dirty="0" err="1">
                <a:solidFill>
                  <a:schemeClr val="accent1">
                    <a:lumMod val="50000"/>
                  </a:schemeClr>
                </a:solidFill>
                <a:latin typeface="Times New Roman" panose="02020603050405020304" pitchFamily="18" charset="0"/>
                <a:ea typeface="Times New Roman" panose="02020603050405020304" pitchFamily="18" charset="0"/>
              </a:rPr>
              <a:t>вцілому</a:t>
            </a:r>
            <a:r>
              <a:rPr lang="uk-UA" sz="6400" b="1" i="1" spc="-5" dirty="0">
                <a:solidFill>
                  <a:schemeClr val="accent1">
                    <a:lumMod val="50000"/>
                  </a:schemeClr>
                </a:solidFill>
                <a:latin typeface="Times New Roman" panose="02020603050405020304" pitchFamily="18" charset="0"/>
                <a:ea typeface="Times New Roman" panose="02020603050405020304" pitchFamily="18" charset="0"/>
              </a:rPr>
              <a:t>.</a:t>
            </a:r>
          </a:p>
          <a:p>
            <a:pPr indent="0" algn="just">
              <a:spcAft>
                <a:spcPts val="300"/>
              </a:spcAft>
              <a:buNone/>
            </a:pPr>
            <a:r>
              <a:rPr lang="uk-UA" sz="6400" b="1" i="1" spc="-5" dirty="0">
                <a:solidFill>
                  <a:schemeClr val="accent1">
                    <a:lumMod val="50000"/>
                  </a:schemeClr>
                </a:solidFill>
                <a:effectLst/>
                <a:latin typeface="Times New Roman" panose="02020603050405020304" pitchFamily="18" charset="0"/>
                <a:ea typeface="Times New Roman" panose="02020603050405020304" pitchFamily="18" charset="0"/>
              </a:rPr>
              <a:t>  </a:t>
            </a:r>
            <a:r>
              <a:rPr lang="uk-UA" sz="6400" i="1" dirty="0">
                <a:latin typeface="Times New Roman" panose="02020603050405020304" pitchFamily="18" charset="0"/>
                <a:ea typeface="Calibri" panose="020F0502020204030204" pitchFamily="34" charset="0"/>
                <a:cs typeface="Times New Roman" panose="02020603050405020304" pitchFamily="18" charset="0"/>
              </a:rPr>
              <a:t>Відповідно до </a:t>
            </a:r>
            <a:r>
              <a:rPr lang="ru-RU" sz="6400" i="1" dirty="0" err="1">
                <a:solidFill>
                  <a:srgbClr val="333333"/>
                </a:solidFill>
                <a:latin typeface="Times New Roman" panose="02020603050405020304" pitchFamily="18" charset="0"/>
              </a:rPr>
              <a:t>Методичних</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рекомендацій</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щодо</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процедури</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проведення</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адаптації</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новопризначених</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державних</a:t>
            </a:r>
            <a:r>
              <a:rPr lang="ru-RU" sz="6400" i="1" dirty="0">
                <a:solidFill>
                  <a:srgbClr val="333333"/>
                </a:solidFill>
                <a:latin typeface="Times New Roman" panose="02020603050405020304" pitchFamily="18" charset="0"/>
              </a:rPr>
              <a:t> </a:t>
            </a:r>
            <a:r>
              <a:rPr lang="ru-RU" sz="6400" i="1" dirty="0" err="1">
                <a:solidFill>
                  <a:srgbClr val="333333"/>
                </a:solidFill>
                <a:latin typeface="Times New Roman" panose="02020603050405020304" pitchFamily="18" charset="0"/>
              </a:rPr>
              <a:t>службовців</a:t>
            </a:r>
            <a:r>
              <a:rPr lang="ru-RU" sz="6400" i="1" dirty="0">
                <a:solidFill>
                  <a:srgbClr val="333333"/>
                </a:solidFill>
                <a:latin typeface="Times New Roman" panose="02020603050405020304" pitchFamily="18" charset="0"/>
              </a:rPr>
              <a:t> у </a:t>
            </a:r>
            <a:r>
              <a:rPr lang="ru-RU" sz="6400" i="1" dirty="0" err="1">
                <a:solidFill>
                  <a:srgbClr val="333333"/>
                </a:solidFill>
                <a:latin typeface="Times New Roman" panose="02020603050405020304" pitchFamily="18" charset="0"/>
              </a:rPr>
              <a:t>державних</a:t>
            </a:r>
            <a:r>
              <a:rPr lang="ru-RU" sz="6400" i="1" dirty="0">
                <a:solidFill>
                  <a:srgbClr val="333333"/>
                </a:solidFill>
                <a:latin typeface="Times New Roman" panose="02020603050405020304" pitchFamily="18" charset="0"/>
              </a:rPr>
              <a:t> органах, </a:t>
            </a:r>
            <a:r>
              <a:rPr lang="ru-RU" sz="6400" i="1" dirty="0" err="1">
                <a:solidFill>
                  <a:srgbClr val="333333"/>
                </a:solidFill>
                <a:latin typeface="Times New Roman" panose="02020603050405020304" pitchFamily="18" charset="0"/>
              </a:rPr>
              <a:t>затверджених</a:t>
            </a:r>
            <a:r>
              <a:rPr lang="ru-RU" sz="6400" i="1" dirty="0">
                <a:solidFill>
                  <a:srgbClr val="333333"/>
                </a:solidFill>
                <a:latin typeface="Times New Roman" panose="02020603050405020304" pitchFamily="18" charset="0"/>
              </a:rPr>
              <a:t> наказом НАДС </a:t>
            </a:r>
            <a:r>
              <a:rPr lang="ru-RU" sz="6400" i="1" dirty="0" err="1">
                <a:solidFill>
                  <a:srgbClr val="333333"/>
                </a:solidFill>
                <a:latin typeface="Times New Roman" panose="02020603050405020304" pitchFamily="18" charset="0"/>
              </a:rPr>
              <a:t>від</a:t>
            </a:r>
            <a:r>
              <a:rPr lang="ru-RU" sz="6400" i="1" dirty="0">
                <a:solidFill>
                  <a:srgbClr val="333333"/>
                </a:solidFill>
                <a:latin typeface="Times New Roman" panose="02020603050405020304" pitchFamily="18" charset="0"/>
              </a:rPr>
              <a:t> 05.08.2021 </a:t>
            </a:r>
            <a:r>
              <a:rPr lang="ru-RU" sz="6400" b="1" i="1" dirty="0" err="1">
                <a:solidFill>
                  <a:schemeClr val="accent1">
                    <a:lumMod val="50000"/>
                  </a:schemeClr>
                </a:solidFill>
                <a:latin typeface="Times New Roman" panose="02020603050405020304" pitchFamily="18" charset="0"/>
              </a:rPr>
              <a:t>основними</a:t>
            </a:r>
            <a:r>
              <a:rPr lang="ru-RU" sz="6400" i="1" dirty="0">
                <a:solidFill>
                  <a:srgbClr val="333333"/>
                </a:solidFill>
                <a:latin typeface="Times New Roman" panose="02020603050405020304" pitchFamily="18" charset="0"/>
              </a:rPr>
              <a:t> </a:t>
            </a:r>
            <a:r>
              <a:rPr lang="ru-RU" sz="6400" b="1" i="1" dirty="0" err="1">
                <a:solidFill>
                  <a:schemeClr val="tx2"/>
                </a:solidFill>
                <a:latin typeface="Times New Roman" panose="02020603050405020304" pitchFamily="18" charset="0"/>
              </a:rPr>
              <a:t>учасниками</a:t>
            </a:r>
            <a:r>
              <a:rPr lang="ru-RU" sz="6400" b="1" i="1" dirty="0">
                <a:solidFill>
                  <a:schemeClr val="tx2"/>
                </a:solidFill>
                <a:latin typeface="Times New Roman" panose="02020603050405020304" pitchFamily="18" charset="0"/>
              </a:rPr>
              <a:t> </a:t>
            </a:r>
            <a:r>
              <a:rPr lang="ru-RU" sz="6400" b="1" i="1" dirty="0" err="1">
                <a:solidFill>
                  <a:schemeClr val="tx2"/>
                </a:solidFill>
                <a:latin typeface="Times New Roman" panose="02020603050405020304" pitchFamily="18" charset="0"/>
              </a:rPr>
              <a:t>адаптації</a:t>
            </a:r>
            <a:r>
              <a:rPr lang="ru-RU" sz="6400" b="1" i="1" dirty="0">
                <a:solidFill>
                  <a:schemeClr val="tx2"/>
                </a:solidFill>
                <a:latin typeface="Times New Roman" panose="02020603050405020304" pitchFamily="18" charset="0"/>
              </a:rPr>
              <a:t> є: </a:t>
            </a:r>
            <a:r>
              <a:rPr lang="ru-RU" sz="6400" i="1" dirty="0">
                <a:solidFill>
                  <a:srgbClr val="333333"/>
                </a:solidFill>
                <a:latin typeface="Times New Roman" panose="02020603050405020304" pitchFamily="18" charset="0"/>
              </a:rPr>
              <a:t>п</a:t>
            </a:r>
            <a:r>
              <a:rPr lang="uk-UA" sz="6400" i="1" dirty="0" err="1">
                <a:latin typeface="Times New Roman" panose="02020603050405020304" pitchFamily="18" charset="0"/>
                <a:ea typeface="Calibri" panose="020F0502020204030204" pitchFamily="34" charset="0"/>
                <a:cs typeface="Times New Roman" panose="02020603050405020304" pitchFamily="18" charset="0"/>
              </a:rPr>
              <a:t>рацівник</a:t>
            </a:r>
            <a:r>
              <a:rPr lang="uk-UA" sz="6400" i="1" dirty="0">
                <a:latin typeface="Times New Roman" panose="02020603050405020304" pitchFamily="18" charset="0"/>
                <a:ea typeface="Calibri" panose="020F0502020204030204" pitchFamily="34" charset="0"/>
                <a:cs typeface="Times New Roman" panose="02020603050405020304" pitchFamily="18" charset="0"/>
              </a:rPr>
              <a:t>, призначений уперше до Офісу Генерального прокурора на посаду державної служби, та його безпосередній керівник (наставник) </a:t>
            </a:r>
            <a:r>
              <a:rPr lang="uk-UA" sz="6400"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(визначається відповідно до рекомендацій </a:t>
            </a:r>
            <a:r>
              <a:rPr lang="uk-UA" sz="6400" i="1" u="sng"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пункту 8 розділу ІІ Методичних рекомендацій НАДС</a:t>
            </a:r>
            <a:r>
              <a:rPr lang="uk-UA" sz="6400"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a:t>
            </a:r>
          </a:p>
          <a:p>
            <a:pPr indent="0" algn="just">
              <a:spcAft>
                <a:spcPts val="300"/>
              </a:spcAft>
              <a:buNone/>
            </a:pPr>
            <a:r>
              <a:rPr lang="uk-UA" sz="6400" dirty="0">
                <a:latin typeface="Times New Roman" panose="02020603050405020304" pitchFamily="18" charset="0"/>
                <a:ea typeface="Calibri" panose="020F0502020204030204" pitchFamily="34" charset="0"/>
                <a:cs typeface="Times New Roman" panose="02020603050405020304" pitchFamily="18" charset="0"/>
              </a:rPr>
              <a:t>     Під поняттям </a:t>
            </a:r>
            <a:r>
              <a:rPr lang="uk-UA" sz="6400" b="1" dirty="0">
                <a:latin typeface="Times New Roman" panose="02020603050405020304" pitchFamily="18" charset="0"/>
                <a:ea typeface="Calibri" panose="020F0502020204030204" pitchFamily="34" charset="0"/>
                <a:cs typeface="Times New Roman" panose="02020603050405020304" pitchFamily="18" charset="0"/>
              </a:rPr>
              <a:t>«строк адаптації» </a:t>
            </a:r>
            <a:r>
              <a:rPr lang="uk-UA" sz="6400" dirty="0">
                <a:latin typeface="Times New Roman" panose="02020603050405020304" pitchFamily="18" charset="0"/>
                <a:ea typeface="Calibri" panose="020F0502020204030204" pitchFamily="34" charset="0"/>
                <a:cs typeface="Times New Roman" panose="02020603050405020304" pitchFamily="18" charset="0"/>
              </a:rPr>
              <a:t>для державного службовця слід розуміти термін, що відповідає строку випробування, встановленому в акті про призначення. За відсутності встановленого строку випробування строк адаптації встановлює кадровий підрозділ та повідомляє призначеного працівника.</a:t>
            </a:r>
          </a:p>
          <a:p>
            <a:pPr indent="0" algn="just">
              <a:lnSpc>
                <a:spcPct val="120000"/>
              </a:lnSpc>
              <a:spcAft>
                <a:spcPts val="300"/>
              </a:spcAft>
              <a:buNone/>
            </a:pPr>
            <a:r>
              <a:rPr lang="uk-UA" sz="6400" spc="-5" dirty="0">
                <a:effectLst/>
                <a:latin typeface="Times New Roman" panose="02020603050405020304" pitchFamily="18" charset="0"/>
                <a:ea typeface="Times New Roman" panose="02020603050405020304" pitchFamily="18" charset="0"/>
              </a:rPr>
              <a:t>     Отже, </a:t>
            </a:r>
            <a:r>
              <a:rPr lang="uk-UA" sz="6400" spc="-5" dirty="0">
                <a:solidFill>
                  <a:schemeClr val="accent1">
                    <a:lumMod val="50000"/>
                  </a:schemeClr>
                </a:solidFill>
                <a:effectLst/>
                <a:latin typeface="Times New Roman" panose="02020603050405020304" pitchFamily="18" charset="0"/>
                <a:ea typeface="Times New Roman" panose="02020603050405020304" pitchFamily="18" charset="0"/>
              </a:rPr>
              <a:t>н</a:t>
            </a:r>
            <a:r>
              <a:rPr lang="uk-UA" sz="6400"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апередодні Вашого призначення </a:t>
            </a:r>
            <a:r>
              <a:rPr lang="uk-UA" sz="6400" dirty="0">
                <a:effectLst/>
                <a:latin typeface="Times New Roman" panose="02020603050405020304" pitchFamily="18" charset="0"/>
                <a:ea typeface="Calibri" panose="020F0502020204030204" pitchFamily="34" charset="0"/>
                <a:cs typeface="Times New Roman" panose="02020603050405020304" pitchFamily="18" charset="0"/>
              </a:rPr>
              <a:t>кадровим підрозділом було повідомлено безпосереднього керівника (далі - наставника) щодо Вашого призначення. На вашу електронну пошту кадровим підрозділом було направлено вітального інформаційного листа щодо першого робочого дня, контактні дані Вашого наставника тощо.</a:t>
            </a:r>
          </a:p>
          <a:p>
            <a:pPr indent="0" algn="just">
              <a:spcAft>
                <a:spcPts val="300"/>
              </a:spcAft>
              <a:buNone/>
            </a:pPr>
            <a:r>
              <a:rPr lang="uk-UA" sz="6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6400"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У день призначення </a:t>
            </a:r>
            <a:r>
              <a:rPr lang="uk-UA" sz="6400" dirty="0">
                <a:effectLst/>
                <a:latin typeface="Times New Roman" panose="02020603050405020304" pitchFamily="18" charset="0"/>
                <a:ea typeface="Calibri" panose="020F0502020204030204" pitchFamily="34" charset="0"/>
                <a:cs typeface="Times New Roman" panose="02020603050405020304" pitchFamily="18" charset="0"/>
              </a:rPr>
              <a:t>відбулася зустріч із уповноваженим працівником кадрового підрозділу, який організував Ваші перші кроки, зокрема ознайомлення з наказом про призначення</a:t>
            </a:r>
            <a:r>
              <a:rPr lang="uk-UA" sz="6400" dirty="0">
                <a:latin typeface="Times New Roman" panose="02020603050405020304" pitchFamily="18" charset="0"/>
                <a:ea typeface="Calibri" panose="020F0502020204030204" pitchFamily="34" charset="0"/>
                <a:cs typeface="Times New Roman" panose="02020603050405020304" pitchFamily="18" charset="0"/>
              </a:rPr>
              <a:t>, а за умови призначення на посаду державної служби уперше – </a:t>
            </a:r>
            <a:r>
              <a:rPr lang="uk-UA" sz="6400" dirty="0">
                <a:effectLst/>
                <a:latin typeface="Times New Roman" panose="02020603050405020304" pitchFamily="18" charset="0"/>
                <a:ea typeface="Calibri" panose="020F0502020204030204" pitchFamily="34" charset="0"/>
                <a:cs typeface="Times New Roman" panose="02020603050405020304" pitchFamily="18" charset="0"/>
              </a:rPr>
              <a:t>публічне складення Вами Присяги державного службовця</a:t>
            </a:r>
            <a:r>
              <a:rPr lang="uk-UA" sz="6400" i="1" dirty="0">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spcAft>
                <a:spcPts val="300"/>
              </a:spcAft>
              <a:buNone/>
            </a:pPr>
            <a:r>
              <a:rPr lang="uk-UA" sz="6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Працівником кадрового підрозділу у день Вашого призначення  направлено автоматизовану програму «</a:t>
            </a:r>
            <a:r>
              <a:rPr lang="uk-UA" sz="6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Аадаптація</a:t>
            </a:r>
            <a:r>
              <a:rPr lang="uk-UA" sz="6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яку Ви наразі переглядаєте.       </a:t>
            </a:r>
            <a:endParaRPr lang="uk-UA" sz="6400" b="1"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092812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0C19BC04-8742-4B82-9A17-D87008F5A536}"/>
              </a:ext>
            </a:extLst>
          </p:cNvPr>
          <p:cNvSpPr>
            <a:spLocks noGrp="1"/>
          </p:cNvSpPr>
          <p:nvPr>
            <p:ph idx="1"/>
          </p:nvPr>
        </p:nvSpPr>
        <p:spPr>
          <a:xfrm>
            <a:off x="474663" y="544513"/>
            <a:ext cx="11319940" cy="5632450"/>
          </a:xfrm>
        </p:spPr>
        <p:txBody>
          <a:bodyPr>
            <a:normAutofit/>
          </a:bodyPr>
          <a:lstStyle/>
          <a:p>
            <a:pPr algn="r"/>
            <a:r>
              <a:rPr lang="uk-UA" sz="1600" b="1" dirty="0">
                <a:solidFill>
                  <a:schemeClr val="tx2"/>
                </a:solidFill>
                <a:effectLst/>
                <a:latin typeface="Times New Roman" panose="02020603050405020304" pitchFamily="18" charset="0"/>
                <a:ea typeface="Times New Roman" panose="02020603050405020304" pitchFamily="18" charset="0"/>
              </a:rPr>
              <a:t>Продовження Додатку 1 </a:t>
            </a:r>
            <a:r>
              <a:rPr lang="en-US" sz="1600" b="1" dirty="0">
                <a:solidFill>
                  <a:schemeClr val="tx2"/>
                </a:solidFill>
                <a:effectLst/>
                <a:latin typeface="Times New Roman" panose="02020603050405020304" pitchFamily="18" charset="0"/>
                <a:ea typeface="Times New Roman" panose="02020603050405020304" pitchFamily="18" charset="0"/>
              </a:rPr>
              <a:t>D</a:t>
            </a:r>
          </a:p>
          <a:p>
            <a:pPr algn="r"/>
            <a:endParaRPr lang="uk-UA" sz="1600" b="1" dirty="0">
              <a:solidFill>
                <a:schemeClr val="tx2"/>
              </a:solidFill>
              <a:effectLst/>
              <a:latin typeface="Times New Roman" panose="02020603050405020304" pitchFamily="18" charset="0"/>
              <a:ea typeface="Times New Roman" panose="02020603050405020304" pitchFamily="18" charset="0"/>
            </a:endParaRPr>
          </a:p>
          <a:p>
            <a:r>
              <a:rPr lang="uk-UA" sz="1600" dirty="0">
                <a:effectLst/>
                <a:latin typeface="Times New Roman" panose="02020603050405020304" pitchFamily="18" charset="0"/>
                <a:ea typeface="Times New Roman" panose="02020603050405020304" pitchFamily="18" charset="0"/>
              </a:rPr>
              <a:t>Ваша залученість до процедури адаптації  передбачає повне входження в процес роботи Офісу Генерального прокурора, рівня самостійності під час виконання посадових обов’язків, а у подальшому –  ефективність та результативність професійної діяльності.</a:t>
            </a:r>
          </a:p>
          <a:p>
            <a:r>
              <a:rPr lang="uk-UA" sz="1600" dirty="0">
                <a:effectLst/>
                <a:latin typeface="Times New Roman" panose="02020603050405020304" pitchFamily="18" charset="0"/>
                <a:ea typeface="Times New Roman" panose="02020603050405020304" pitchFamily="18" charset="0"/>
              </a:rPr>
              <a:t>У процесі адаптації роль наставника виконує безпосередній керівник, який забезпечує контроль та моніторинг виконання  завдань призначеним уперше державним службовцем, здійснює підтримку та супровід у виконанні завдань,  вивченні стратегічних цілей та завдань ОГП, опануванні внутрішніх процедур діяльності ОГП, налагодженні комунікації та взаємодії в колективі, а також допомагає в плануванні роботи.</a:t>
            </a:r>
          </a:p>
          <a:p>
            <a:r>
              <a:rPr lang="uk-UA" sz="1600" dirty="0">
                <a:effectLst/>
                <a:latin typeface="Times New Roman" panose="02020603050405020304" pitchFamily="18" charset="0"/>
                <a:ea typeface="Times New Roman" panose="02020603050405020304" pitchFamily="18" charset="0"/>
              </a:rPr>
              <a:t>Кандидатура наставника  визначається кадровим підрозділом за погодженням із керівником структурного підрозділу завчасно (до першого робочого дня призначеного уперше державного службовця). Наставництво здійснюється без відриву від виконання основних посадових обов’язків.</a:t>
            </a:r>
          </a:p>
          <a:p>
            <a:r>
              <a:rPr lang="uk-UA" sz="1600" dirty="0">
                <a:effectLst/>
                <a:latin typeface="Times New Roman" panose="02020603050405020304" pitchFamily="18" charset="0"/>
                <a:ea typeface="Times New Roman" panose="02020603050405020304" pitchFamily="18" charset="0"/>
              </a:rPr>
              <a:t>Призначений уперше державний службовець разом із безпосереднім керівником (наставником),  складають:</a:t>
            </a:r>
          </a:p>
          <a:p>
            <a:r>
              <a:rPr lang="uk-UA" sz="1600" dirty="0">
                <a:effectLst/>
                <a:latin typeface="Times New Roman" panose="02020603050405020304" pitchFamily="18" charset="0"/>
                <a:ea typeface="Times New Roman" panose="02020603050405020304" pitchFamily="18" charset="0"/>
              </a:rPr>
              <a:t> </a:t>
            </a:r>
            <a:r>
              <a:rPr lang="uk-UA" sz="1600" b="1" dirty="0">
                <a:solidFill>
                  <a:schemeClr val="accent1">
                    <a:lumMod val="50000"/>
                  </a:schemeClr>
                </a:solidFill>
                <a:effectLst/>
                <a:latin typeface="Times New Roman" panose="02020603050405020304" pitchFamily="18" charset="0"/>
                <a:ea typeface="Times New Roman" panose="02020603050405020304" pitchFamily="18" charset="0"/>
              </a:rPr>
              <a:t>завдання на строк випробування </a:t>
            </a:r>
            <a:r>
              <a:rPr lang="uk-UA" sz="1600" dirty="0">
                <a:effectLst/>
                <a:latin typeface="Times New Roman" panose="02020603050405020304" pitchFamily="18" charset="0"/>
                <a:ea typeface="Times New Roman" panose="02020603050405020304" pitchFamily="18" charset="0"/>
              </a:rPr>
              <a:t>(у випадку встановлення випробування) </a:t>
            </a:r>
            <a:r>
              <a:rPr lang="uk-UA" sz="1600" b="1" dirty="0">
                <a:solidFill>
                  <a:schemeClr val="tx2"/>
                </a:solidFill>
                <a:effectLst/>
                <a:latin typeface="Times New Roman" panose="02020603050405020304" pitchFamily="18" charset="0"/>
                <a:ea typeface="Times New Roman" panose="02020603050405020304" pitchFamily="18" charset="0"/>
              </a:rPr>
              <a:t>або завдання на період адаптації</a:t>
            </a:r>
            <a:r>
              <a:rPr lang="uk-UA" sz="1600" b="1" dirty="0">
                <a:solidFill>
                  <a:schemeClr val="accent1">
                    <a:lumMod val="50000"/>
                  </a:schemeClr>
                </a:solidFill>
                <a:effectLst/>
                <a:latin typeface="Times New Roman" panose="02020603050405020304" pitchFamily="18" charset="0"/>
                <a:ea typeface="Times New Roman" panose="02020603050405020304" pitchFamily="18" charset="0"/>
              </a:rPr>
              <a:t>, </a:t>
            </a:r>
            <a:r>
              <a:rPr lang="uk-UA" sz="1600" dirty="0">
                <a:effectLst/>
                <a:latin typeface="Times New Roman" panose="02020603050405020304" pitchFamily="18" charset="0"/>
                <a:ea typeface="Times New Roman" panose="02020603050405020304" pitchFamily="18" charset="0"/>
              </a:rPr>
              <a:t>яке державний службовець виконує упродовж встановленого строку та </a:t>
            </a:r>
            <a:r>
              <a:rPr lang="uk-UA" sz="1600" b="1" dirty="0">
                <a:solidFill>
                  <a:schemeClr val="tx2"/>
                </a:solidFill>
                <a:latin typeface="Times New Roman" panose="02020603050405020304" pitchFamily="18" charset="0"/>
                <a:ea typeface="Times New Roman" panose="02020603050405020304" pitchFamily="18" charset="0"/>
              </a:rPr>
              <a:t>звітує  про результати </a:t>
            </a:r>
            <a:r>
              <a:rPr lang="uk-UA" sz="1600" dirty="0">
                <a:effectLst/>
                <a:latin typeface="Times New Roman" panose="02020603050405020304" pitchFamily="18" charset="0"/>
                <a:ea typeface="Times New Roman" panose="02020603050405020304" pitchFamily="18" charset="0"/>
              </a:rPr>
              <a:t>його виконання у формі, встановленій наставником (усно/письмово). </a:t>
            </a:r>
          </a:p>
          <a:p>
            <a:r>
              <a:rPr lang="uk-UA" sz="1600" dirty="0">
                <a:latin typeface="Times New Roman" panose="02020603050405020304" pitchFamily="18" charset="0"/>
                <a:ea typeface="Times New Roman" panose="02020603050405020304" pitchFamily="18" charset="0"/>
              </a:rPr>
              <a:t>Якщо державного службовця було призначено із встановленням випробувального терміну, то по завершенню такого терміну наставником складається </a:t>
            </a:r>
            <a:r>
              <a:rPr lang="uk-UA" sz="1600" b="1" dirty="0">
                <a:solidFill>
                  <a:schemeClr val="tx2"/>
                </a:solidFill>
                <a:latin typeface="Times New Roman" panose="02020603050405020304" pitchFamily="18" charset="0"/>
                <a:ea typeface="Times New Roman" panose="02020603050405020304" pitchFamily="18" charset="0"/>
              </a:rPr>
              <a:t>висновок про результати випробування та встановлення відповідності посаді</a:t>
            </a:r>
            <a:r>
              <a:rPr lang="uk-UA" sz="1600" dirty="0">
                <a:latin typeface="Times New Roman" panose="02020603050405020304" pitchFamily="18" charset="0"/>
                <a:ea typeface="Times New Roman" panose="02020603050405020304" pitchFamily="18" charset="0"/>
              </a:rPr>
              <a:t>. У визначену  працівником кадрового підрозділу дату </a:t>
            </a:r>
            <a:r>
              <a:rPr lang="uk-UA" sz="1600" b="1" dirty="0">
                <a:latin typeface="Times New Roman" panose="02020603050405020304" pitchFamily="18" charset="0"/>
                <a:ea typeface="Times New Roman" panose="02020603050405020304" pitchFamily="18" charset="0"/>
              </a:rPr>
              <a:t>висновок разом із завданням </a:t>
            </a:r>
            <a:r>
              <a:rPr lang="uk-UA" sz="1600" dirty="0">
                <a:latin typeface="Times New Roman" panose="02020603050405020304" pitchFamily="18" charset="0"/>
                <a:ea typeface="Times New Roman" panose="02020603050405020304" pitchFamily="18" charset="0"/>
              </a:rPr>
              <a:t>направляються до кадрового підрозділу через АІС «СЕД», </a:t>
            </a:r>
            <a:r>
              <a:rPr lang="uk-UA" sz="1600" b="1" dirty="0">
                <a:latin typeface="Times New Roman" panose="02020603050405020304" pitchFamily="18" charset="0"/>
                <a:ea typeface="Times New Roman" panose="02020603050405020304" pitchFamily="18" charset="0"/>
              </a:rPr>
              <a:t>оформлені супровідним листом </a:t>
            </a:r>
            <a:r>
              <a:rPr lang="uk-UA" sz="1600" dirty="0">
                <a:latin typeface="Times New Roman" panose="02020603050405020304" pitchFamily="18" charset="0"/>
                <a:ea typeface="Times New Roman" panose="02020603050405020304" pitchFamily="18" charset="0"/>
              </a:rPr>
              <a:t>довільної форми за підписом керівника самостійного структурного підрозділу на ім’я керівника кадрового підрозділу.</a:t>
            </a:r>
            <a:endParaRPr lang="uk-UA" sz="1600" dirty="0">
              <a:effectLst/>
              <a:latin typeface="Times New Roman" panose="02020603050405020304" pitchFamily="18" charset="0"/>
              <a:ea typeface="Times New Roman" panose="02020603050405020304" pitchFamily="18" charset="0"/>
            </a:endParaRPr>
          </a:p>
          <a:p>
            <a:endParaRPr lang="uk-UA" sz="16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43757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0BFC415-90A8-4AB0-9A5F-0B25833CDC4C}"/>
              </a:ext>
            </a:extLst>
          </p:cNvPr>
          <p:cNvSpPr>
            <a:spLocks noGrp="1"/>
          </p:cNvSpPr>
          <p:nvPr>
            <p:ph idx="1"/>
          </p:nvPr>
        </p:nvSpPr>
        <p:spPr>
          <a:xfrm>
            <a:off x="735291" y="301658"/>
            <a:ext cx="10618509" cy="5875305"/>
          </a:xfrm>
        </p:spPr>
        <p:txBody>
          <a:bodyPr>
            <a:normAutofit fontScale="92500" lnSpcReduction="10000"/>
          </a:bodyPr>
          <a:lstStyle/>
          <a:p>
            <a:pPr indent="0" algn="just">
              <a:spcAft>
                <a:spcPts val="600"/>
              </a:spcAft>
              <a:buNone/>
            </a:pP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indent="0" algn="just">
              <a:spcAft>
                <a:spcPts val="600"/>
              </a:spcAft>
              <a:buNone/>
            </a:pP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uk-UA" sz="1700" b="1" dirty="0">
                <a:solidFill>
                  <a:schemeClr val="tx2"/>
                </a:solidFill>
                <a:effectLst/>
                <a:latin typeface="Times New Roman" panose="02020603050405020304" pitchFamily="18" charset="0"/>
                <a:ea typeface="Times New Roman" panose="02020603050405020304" pitchFamily="18" charset="0"/>
              </a:rPr>
              <a:t>Продовження Додатку 1 </a:t>
            </a:r>
            <a:r>
              <a:rPr lang="en-US" sz="1700" b="1" dirty="0">
                <a:solidFill>
                  <a:schemeClr val="tx2"/>
                </a:solidFill>
                <a:effectLst/>
                <a:latin typeface="Times New Roman" panose="02020603050405020304" pitchFamily="18" charset="0"/>
                <a:ea typeface="Times New Roman" panose="02020603050405020304" pitchFamily="18" charset="0"/>
              </a:rPr>
              <a:t>D</a:t>
            </a:r>
            <a:endParaRPr lang="uk-UA" sz="1700" b="1" dirty="0">
              <a:solidFill>
                <a:schemeClr val="tx2"/>
              </a:solidFill>
              <a:effectLst/>
              <a:latin typeface="Times New Roman" panose="02020603050405020304" pitchFamily="18" charset="0"/>
              <a:ea typeface="Times New Roman" panose="02020603050405020304" pitchFamily="18" charset="0"/>
            </a:endParaRPr>
          </a:p>
          <a:p>
            <a:pPr indent="0" algn="just">
              <a:spcAft>
                <a:spcPts val="600"/>
              </a:spcAft>
              <a:buNone/>
            </a:pPr>
            <a:endPar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0" algn="just">
              <a:spcAft>
                <a:spcPts val="600"/>
              </a:spcAft>
              <a:buNone/>
            </a:pPr>
            <a:r>
              <a:rPr lang="uk-UA" sz="19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uk-UA" sz="1900" dirty="0">
                <a:latin typeface="Times New Roman" panose="02020603050405020304" pitchFamily="18" charset="0"/>
                <a:ea typeface="Calibri" panose="020F0502020204030204" pitchFamily="34" charset="0"/>
                <a:cs typeface="Times New Roman" panose="02020603050405020304" pitchFamily="18" charset="0"/>
              </a:rPr>
              <a:t>Отже, підсумовуючи процедуру проведення адаптації для державного службовця, наводимо її </a:t>
            </a:r>
            <a:r>
              <a:rPr lang="uk-UA" sz="1900" b="1" dirty="0">
                <a:latin typeface="Times New Roman" panose="02020603050405020304" pitchFamily="18" charset="0"/>
                <a:ea typeface="Calibri" panose="020F0502020204030204" pitchFamily="34" charset="0"/>
                <a:cs typeface="Times New Roman" panose="02020603050405020304" pitchFamily="18" charset="0"/>
              </a:rPr>
              <a:t>скорочений алгоритм:     </a:t>
            </a:r>
          </a:p>
          <a:p>
            <a:pPr indent="0" algn="just">
              <a:spcAft>
                <a:spcPts val="600"/>
              </a:spcAft>
              <a:buNone/>
            </a:pP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uk-UA" sz="19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a:t>
            </a: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Не пізніше наступного </a:t>
            </a:r>
            <a:r>
              <a:rPr lang="uk-UA" sz="19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робочого</a:t>
            </a: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дня з моменту призначення </a:t>
            </a:r>
            <a:r>
              <a:rPr lang="uk-UA" sz="1900" dirty="0">
                <a:latin typeface="Times New Roman" panose="02020603050405020304" pitchFamily="18" charset="0"/>
                <a:ea typeface="Calibri" panose="020F0502020204030204" pitchFamily="34" charset="0"/>
                <a:cs typeface="Times New Roman" panose="02020603050405020304" pitchFamily="18" charset="0"/>
              </a:rPr>
              <a:t>Вами разом із наставником визначається завдання на строк випробування (</a:t>
            </a:r>
            <a:r>
              <a:rPr lang="uk-UA" sz="1900" i="1" dirty="0">
                <a:latin typeface="Times New Roman" panose="02020603050405020304" pitchFamily="18" charset="0"/>
                <a:ea typeface="Calibri" panose="020F0502020204030204" pitchFamily="34" charset="0"/>
                <a:cs typeface="Times New Roman" panose="02020603050405020304" pitchFamily="18" charset="0"/>
              </a:rPr>
              <a:t>на період адаптації - якщо не встановлено строк випробування) </a:t>
            </a:r>
            <a:r>
              <a:rPr lang="uk-UA"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(бланк можна завантажити з пункту 1 або пункту 2 додатку 4</a:t>
            </a:r>
            <a:r>
              <a:rPr lang="en-US"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D</a:t>
            </a:r>
            <a:r>
              <a:rPr lang="uk-UA"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відповідно</a:t>
            </a:r>
            <a:r>
              <a:rPr lang="en-US"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uk-UA" sz="1900"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a:t>
            </a:r>
          </a:p>
          <a:p>
            <a:pPr indent="0" algn="just">
              <a:spcAft>
                <a:spcPts val="600"/>
              </a:spcAft>
              <a:buNone/>
            </a:pP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uk-UA" sz="19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a:t>
            </a: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Не пізніше ніж за 10 </a:t>
            </a:r>
            <a:r>
              <a:rPr lang="uk-UA" sz="19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календарних</a:t>
            </a: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днів до закінчення строку випробування </a:t>
            </a:r>
            <a:r>
              <a:rPr lang="uk-UA" sz="1900" i="1" dirty="0">
                <a:latin typeface="Times New Roman" panose="02020603050405020304" pitchFamily="18" charset="0"/>
                <a:ea typeface="Calibri" panose="020F0502020204030204" pitchFamily="34" charset="0"/>
                <a:cs typeface="Times New Roman" panose="02020603050405020304" pitchFamily="18" charset="0"/>
              </a:rPr>
              <a:t>до кадрового підрозділу через автоматизовану  систему «Система електронного документообігу» Ви маєте передати висновок за результатами випробування, додатком до якого є Завдання на строк випробування</a:t>
            </a:r>
            <a:r>
              <a:rPr lang="uk-UA"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(пункт 3 додатку 4</a:t>
            </a:r>
            <a:r>
              <a:rPr lang="en-US"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D</a:t>
            </a:r>
            <a:r>
              <a:rPr lang="uk-UA" sz="1900" b="1" i="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uk-UA" sz="1900" dirty="0">
                <a:latin typeface="Times New Roman" panose="02020603050405020304" pitchFamily="18" charset="0"/>
                <a:ea typeface="Calibri" panose="020F0502020204030204" pitchFamily="34" charset="0"/>
                <a:cs typeface="Times New Roman" panose="02020603050405020304" pitchFamily="18" charset="0"/>
              </a:rPr>
              <a:t>Висновок про результати випробування у подальшому є підставою до наказу щодо присвоєння рангу державного службовця</a:t>
            </a:r>
            <a:r>
              <a:rPr lang="uk-UA" sz="1900" i="1" dirty="0">
                <a:latin typeface="Times New Roman" panose="02020603050405020304" pitchFamily="18" charset="0"/>
                <a:ea typeface="Calibri" panose="020F0502020204030204" pitchFamily="34" charset="0"/>
                <a:cs typeface="Times New Roman" panose="02020603050405020304" pitchFamily="18" charset="0"/>
              </a:rPr>
              <a:t>.</a:t>
            </a:r>
          </a:p>
          <a:p>
            <a:pPr indent="0" algn="just">
              <a:spcAft>
                <a:spcPts val="600"/>
              </a:spcAft>
              <a:buNone/>
            </a:pPr>
            <a:r>
              <a:rPr lang="uk-UA" sz="1900" i="1" dirty="0">
                <a:solidFill>
                  <a:schemeClr val="accent4"/>
                </a:solidFill>
                <a:latin typeface="Times New Roman" panose="02020603050405020304" pitchFamily="18" charset="0"/>
                <a:ea typeface="Calibri" panose="020F0502020204030204" pitchFamily="34" charset="0"/>
                <a:cs typeface="Times New Roman" panose="02020603050405020304" pitchFamily="18" charset="0"/>
              </a:rPr>
              <a:t>          </a:t>
            </a:r>
            <a:r>
              <a:rPr lang="uk-UA" sz="1900" dirty="0">
                <a:latin typeface="Times New Roman" panose="02020603050405020304" pitchFamily="18" charset="0"/>
                <a:ea typeface="Calibri" panose="020F0502020204030204" pitchFamily="34" charset="0"/>
                <a:cs typeface="Times New Roman" panose="02020603050405020304" pitchFamily="18" charset="0"/>
              </a:rPr>
              <a:t>Якщо в акті про призначення Вам не встановлено строк випробування, висновок за результатами випробування складати не потрібно.</a:t>
            </a:r>
          </a:p>
          <a:p>
            <a:pPr indent="0">
              <a:spcAft>
                <a:spcPts val="600"/>
              </a:spcAft>
              <a:buNone/>
            </a:pPr>
            <a:r>
              <a:rPr lang="uk-UA" sz="19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3. </a:t>
            </a:r>
            <a:r>
              <a:rPr lang="uk-UA" sz="1900" dirty="0">
                <a:latin typeface="Times New Roman" panose="02020603050405020304" pitchFamily="18" charset="0"/>
                <a:ea typeface="Calibri" panose="020F0502020204030204" pitchFamily="34" charset="0"/>
                <a:cs typeface="Times New Roman" panose="02020603050405020304" pitchFamily="18" charset="0"/>
              </a:rPr>
              <a:t>В </a:t>
            </a:r>
            <a:r>
              <a:rPr lang="uk-UA" sz="19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останній день адаптації </a:t>
            </a:r>
            <a:r>
              <a:rPr lang="uk-UA" sz="1900" dirty="0">
                <a:latin typeface="Times New Roman" panose="02020603050405020304" pitchFamily="18" charset="0"/>
                <a:ea typeface="Calibri" panose="020F0502020204030204" pitchFamily="34" charset="0"/>
                <a:cs typeface="Times New Roman" panose="02020603050405020304" pitchFamily="18" charset="0"/>
              </a:rPr>
              <a:t>Ви маєте  надати зворотній зв’язок у </a:t>
            </a:r>
            <a:r>
              <a:rPr lang="uk-UA" sz="19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(п. 5 додатку 4</a:t>
            </a:r>
            <a:r>
              <a:rPr lang="en-US" sz="19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D</a:t>
            </a:r>
            <a:r>
              <a:rPr lang="uk-UA" sz="19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uk-UA" sz="1900" dirty="0">
                <a:latin typeface="Times New Roman" panose="02020603050405020304" pitchFamily="18" charset="0"/>
                <a:ea typeface="Calibri" panose="020F0502020204030204" pitchFamily="34" charset="0"/>
                <a:cs typeface="Times New Roman" panose="02020603050405020304" pitchFamily="18" charset="0"/>
              </a:rPr>
              <a:t>шляхом проходження опитування за результатами проходження адаптації.</a:t>
            </a:r>
            <a:r>
              <a:rPr lang="uk-UA" sz="1900"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a:t>
            </a:r>
          </a:p>
          <a:p>
            <a:pPr indent="0" algn="just">
              <a:spcAft>
                <a:spcPts val="600"/>
              </a:spcAft>
              <a:buNone/>
            </a:pPr>
            <a:r>
              <a:rPr lang="uk-UA" sz="1900" b="1"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Адаптація вважається завершеною. </a:t>
            </a:r>
            <a:endParaRPr lang="uk-UA" sz="1900" b="1" dirty="0">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655917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90E4C685-C094-4205-8585-5BCAB6A377FE}"/>
              </a:ext>
            </a:extLst>
          </p:cNvPr>
          <p:cNvSpPr>
            <a:spLocks noGrp="1"/>
          </p:cNvSpPr>
          <p:nvPr>
            <p:ph type="title"/>
          </p:nvPr>
        </p:nvSpPr>
        <p:spPr>
          <a:xfrm>
            <a:off x="424946" y="0"/>
            <a:ext cx="11568547" cy="596795"/>
          </a:xfrm>
        </p:spPr>
        <p:txBody>
          <a:bodyPr>
            <a:normAutofit fontScale="90000"/>
          </a:bodyPr>
          <a:lstStyle/>
          <a:p>
            <a:pPr algn="ctr"/>
            <a:br>
              <a:rPr lang="uk-UA" sz="2900" b="1" dirty="0">
                <a:solidFill>
                  <a:schemeClr val="accent1"/>
                </a:solidFill>
                <a:latin typeface="Times New Roman" panose="02020603050405020304" pitchFamily="18" charset="0"/>
                <a:cs typeface="Times New Roman" panose="02020603050405020304" pitchFamily="18" charset="0"/>
              </a:rPr>
            </a:br>
            <a:br>
              <a:rPr lang="uk-UA" sz="2900" b="1" dirty="0">
                <a:solidFill>
                  <a:schemeClr val="accent1"/>
                </a:solidFill>
                <a:latin typeface="Times New Roman" panose="02020603050405020304" pitchFamily="18" charset="0"/>
                <a:cs typeface="Times New Roman" panose="02020603050405020304" pitchFamily="18" charset="0"/>
              </a:rPr>
            </a:br>
            <a:br>
              <a:rPr lang="uk-UA" sz="2900" b="1" dirty="0">
                <a:solidFill>
                  <a:schemeClr val="accent1"/>
                </a:solidFill>
                <a:latin typeface="Times New Roman" panose="02020603050405020304" pitchFamily="18" charset="0"/>
                <a:cs typeface="Times New Roman" panose="02020603050405020304" pitchFamily="18" charset="0"/>
              </a:rPr>
            </a:br>
            <a:r>
              <a:rPr lang="uk-UA" sz="2900" b="1" dirty="0">
                <a:solidFill>
                  <a:schemeClr val="accent1"/>
                </a:solidFill>
                <a:latin typeface="Times New Roman" panose="02020603050405020304" pitchFamily="18" charset="0"/>
                <a:cs typeface="Times New Roman" panose="02020603050405020304" pitchFamily="18" charset="0"/>
              </a:rPr>
              <a:t>                                                 </a:t>
            </a:r>
            <a:r>
              <a:rPr lang="en-US" sz="2900" b="1" dirty="0">
                <a:solidFill>
                  <a:schemeClr val="accent1"/>
                </a:solidFill>
                <a:latin typeface="Times New Roman" panose="02020603050405020304" pitchFamily="18" charset="0"/>
                <a:cs typeface="Times New Roman" panose="02020603050405020304" pitchFamily="18" charset="0"/>
              </a:rPr>
              <a:t>                                                                       </a:t>
            </a:r>
            <a:r>
              <a:rPr lang="uk-UA" sz="1800" b="1" dirty="0">
                <a:solidFill>
                  <a:schemeClr val="accent1"/>
                </a:solidFill>
                <a:latin typeface="Times New Roman" panose="02020603050405020304" pitchFamily="18" charset="0"/>
                <a:cs typeface="Times New Roman" panose="02020603050405020304" pitchFamily="18" charset="0"/>
              </a:rPr>
              <a:t>Додаток 2 </a:t>
            </a:r>
            <a:r>
              <a:rPr lang="en-US" sz="1800" b="1" dirty="0">
                <a:solidFill>
                  <a:schemeClr val="accent1"/>
                </a:solidFill>
                <a:latin typeface="Times New Roman" panose="02020603050405020304" pitchFamily="18" charset="0"/>
                <a:cs typeface="Times New Roman" panose="02020603050405020304" pitchFamily="18" charset="0"/>
              </a:rPr>
              <a:t>D</a:t>
            </a:r>
            <a:br>
              <a:rPr lang="uk-UA" sz="2900" b="1" dirty="0">
                <a:solidFill>
                  <a:schemeClr val="accent1"/>
                </a:solidFill>
                <a:latin typeface="Times New Roman" panose="02020603050405020304" pitchFamily="18" charset="0"/>
                <a:cs typeface="Times New Roman" panose="02020603050405020304" pitchFamily="18" charset="0"/>
              </a:rPr>
            </a:br>
            <a:r>
              <a:rPr lang="uk-UA" sz="2900" b="1" dirty="0">
                <a:solidFill>
                  <a:schemeClr val="accent1"/>
                </a:solidFill>
                <a:latin typeface="Times New Roman" panose="02020603050405020304" pitchFamily="18" charset="0"/>
                <a:cs typeface="Times New Roman" panose="02020603050405020304" pitchFamily="18" charset="0"/>
              </a:rPr>
              <a:t>Пам’ятка першочергових дій для призначеного державного службовця</a:t>
            </a:r>
            <a:br>
              <a:rPr lang="uk-UA" sz="3200" b="1" dirty="0">
                <a:solidFill>
                  <a:schemeClr val="accent1"/>
                </a:solidFill>
                <a:latin typeface="Times New Roman" panose="02020603050405020304" pitchFamily="18" charset="0"/>
                <a:cs typeface="Times New Roman" panose="02020603050405020304" pitchFamily="18" charset="0"/>
              </a:rPr>
            </a:br>
            <a:br>
              <a:rPr lang="uk-UA" sz="3200" dirty="0">
                <a:solidFill>
                  <a:schemeClr val="accent1"/>
                </a:solidFill>
                <a:latin typeface="Times New Roman" panose="02020603050405020304" pitchFamily="18" charset="0"/>
                <a:cs typeface="Times New Roman" panose="02020603050405020304" pitchFamily="18" charset="0"/>
              </a:rPr>
            </a:br>
            <a:endParaRPr lang="uk-UA" sz="3200" dirty="0">
              <a:solidFill>
                <a:schemeClr val="accent1"/>
              </a:solidFill>
              <a:latin typeface="Times New Roman" panose="02020603050405020304" pitchFamily="18" charset="0"/>
              <a:cs typeface="Times New Roman" panose="02020603050405020304" pitchFamily="18" charset="0"/>
            </a:endParaRPr>
          </a:p>
        </p:txBody>
      </p:sp>
      <p:graphicFrame>
        <p:nvGraphicFramePr>
          <p:cNvPr id="7" name="Місце для вмісту 11">
            <a:extLst>
              <a:ext uri="{FF2B5EF4-FFF2-40B4-BE49-F238E27FC236}">
                <a16:creationId xmlns:a16="http://schemas.microsoft.com/office/drawing/2014/main" id="{72462296-CF50-4E9C-BBF5-CDC483D8C93A}"/>
              </a:ext>
            </a:extLst>
          </p:cNvPr>
          <p:cNvGraphicFramePr>
            <a:graphicFrameLocks noGrp="1"/>
          </p:cNvGraphicFramePr>
          <p:nvPr>
            <p:ph idx="1"/>
            <p:extLst>
              <p:ext uri="{D42A27DB-BD31-4B8C-83A1-F6EECF244321}">
                <p14:modId xmlns:p14="http://schemas.microsoft.com/office/powerpoint/2010/main" val="3559631290"/>
              </p:ext>
            </p:extLst>
          </p:nvPr>
        </p:nvGraphicFramePr>
        <p:xfrm>
          <a:off x="281651" y="1025026"/>
          <a:ext cx="11711842" cy="5935425"/>
        </p:xfrm>
        <a:graphic>
          <a:graphicData uri="http://schemas.openxmlformats.org/drawingml/2006/table">
            <a:tbl>
              <a:tblPr firstRow="1" firstCol="1" bandRow="1"/>
              <a:tblGrid>
                <a:gridCol w="390315">
                  <a:extLst>
                    <a:ext uri="{9D8B030D-6E8A-4147-A177-3AD203B41FA5}">
                      <a16:colId xmlns:a16="http://schemas.microsoft.com/office/drawing/2014/main" val="2960650935"/>
                    </a:ext>
                  </a:extLst>
                </a:gridCol>
                <a:gridCol w="11321527">
                  <a:extLst>
                    <a:ext uri="{9D8B030D-6E8A-4147-A177-3AD203B41FA5}">
                      <a16:colId xmlns:a16="http://schemas.microsoft.com/office/drawing/2014/main" val="4269641542"/>
                    </a:ext>
                  </a:extLst>
                </a:gridCol>
              </a:tblGrid>
              <a:tr h="38286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А</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uk-UA" sz="1400" i="1" dirty="0">
                          <a:solidFill>
                            <a:srgbClr val="44546A"/>
                          </a:solidFill>
                          <a:effectLst/>
                          <a:latin typeface="Times New Roman" panose="02020603050405020304" pitchFamily="18" charset="0"/>
                          <a:ea typeface="Times New Roman" panose="02020603050405020304" pitchFamily="18" charset="0"/>
                          <a:cs typeface="Times New Roman" panose="02020603050405020304" pitchFamily="18" charset="0"/>
                        </a:rPr>
                        <a:t>(вул. Різницька, 13/15)</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uk-UA"/>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489705580"/>
                  </a:ext>
                </a:extLst>
              </a:tr>
              <a:tr h="336636">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6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(кадровий підрозділ)</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uk-UA"/>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257571494"/>
                  </a:ext>
                </a:extLst>
              </a:tr>
              <a:tr h="566318">
                <a:tc>
                  <a:txBody>
                    <a:bodyPr/>
                    <a:lstStyle/>
                    <a:p>
                      <a:pPr algn="ctr"/>
                      <a:r>
                        <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t>
                      </a: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наказом про призначення, скласти Присягу державного службовця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(у разі призначення на посаду державної служби уперше);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здати трудову книжку, написати заяву про очищення влади (за необхідності)</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611)</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3927279"/>
                  </a:ext>
                </a:extLst>
              </a:tr>
              <a:tr h="352756">
                <a:tc>
                  <a:txBody>
                    <a:bodyPr/>
                    <a:lstStyle/>
                    <a:p>
                      <a:pPr algn="ctr"/>
                      <a:r>
                        <a:rPr kumimoji="0" lang="en-US" sz="16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t>
                      </a:r>
                      <a:endParaRPr lang="uk-U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з посадовою інструкцією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616)</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0965644"/>
                  </a:ext>
                </a:extLst>
              </a:tr>
              <a:tr h="352756">
                <a:tc>
                  <a:txBody>
                    <a:bodyPr/>
                    <a:lstStyle/>
                    <a:p>
                      <a:pPr algn="ctr"/>
                      <a:r>
                        <a:rPr kumimoji="0" lang="en-US" sz="1600" b="0" i="0" u="none" strike="noStrike" kern="120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t>
                      </a:r>
                      <a:endParaRPr lang="uk-U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надати відомості працівникам кадрового підрозділу щодо військового обліку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323)</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8501077"/>
                  </a:ext>
                </a:extLst>
              </a:tr>
              <a:tr h="352756">
                <a:tc>
                  <a:txBody>
                    <a:bodyPr/>
                    <a:lstStyle/>
                    <a:p>
                      <a:pPr algn="ctr"/>
                      <a:r>
                        <a:rPr kumimoji="0" lang="en-US" sz="16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a:t>
                      </a:r>
                      <a:endParaRPr lang="uk-UA"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отримати перепустку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617) </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1890105"/>
                  </a:ext>
                </a:extLst>
              </a:tr>
              <a:tr h="250513">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8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бухгалтерія)</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uk-U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531008370"/>
                  </a:ext>
                </a:extLst>
              </a:tr>
              <a:tr h="368913">
                <a:tc>
                  <a:txBody>
                    <a:bodyPr/>
                    <a:lstStyle/>
                    <a:p>
                      <a:pPr algn="ctr"/>
                      <a:r>
                        <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t>
                      </a: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для платіжної картки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812)</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646053"/>
                  </a:ext>
                </a:extLst>
              </a:tr>
              <a:tr h="361319">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Б:</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uk-U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909595697"/>
                  </a:ext>
                </a:extLst>
              </a:tr>
              <a:tr h="247541">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13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(Департамент інформаційних технологій)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uk-UA"/>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992263925"/>
                  </a:ext>
                </a:extLst>
              </a:tr>
              <a:tr h="635274">
                <a:tc>
                  <a:txBody>
                    <a:bodyPr/>
                    <a:lstStyle/>
                    <a:p>
                      <a:pPr algn="ctr"/>
                      <a:r>
                        <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t>
                      </a: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оформити документи, необхідні для отримання кваліфікованого електронного підпису (при собі мати паспорт, ідентифікаційний код, електронний носій)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1311)</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4310262"/>
                  </a:ext>
                </a:extLst>
              </a:tr>
              <a:tr h="293229">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поверх</a:t>
                      </a:r>
                      <a:r>
                        <a:rPr lang="uk-UA"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(відділ пожежного захисту та пожежної безпеки)</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uk-U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145044444"/>
                  </a:ext>
                </a:extLst>
              </a:tr>
              <a:tr h="352756">
                <a:tc>
                  <a:txBody>
                    <a:bodyPr/>
                    <a:lstStyle/>
                    <a:p>
                      <a:pPr algn="ctr"/>
                      <a:r>
                        <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пройти інструктаж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101)</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8394727"/>
                  </a:ext>
                </a:extLst>
              </a:tr>
              <a:tr h="361319">
                <a:tc gridSpan="2">
                  <a:txBody>
                    <a:bodyPr/>
                    <a:lstStyle/>
                    <a:p>
                      <a:pPr algn="ctr"/>
                      <a:r>
                        <a:rPr lang="uk-UA"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БУДІВЛЯ по вул. </a:t>
                      </a:r>
                      <a:r>
                        <a:rPr lang="uk-UA"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Гусовського</a:t>
                      </a:r>
                      <a:r>
                        <a:rPr lang="uk-UA"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4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uk-UA"/>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96050330"/>
                  </a:ext>
                </a:extLst>
              </a:tr>
              <a:tr h="0">
                <a:tc gridSpan="2">
                  <a:txBody>
                    <a:bodyPr/>
                    <a:lstStyle/>
                    <a:p>
                      <a:pPr algn="ctr"/>
                      <a:r>
                        <a:rPr lang="uk-UA"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поверх </a:t>
                      </a:r>
                      <a:r>
                        <a:rPr lang="uk-UA" sz="14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(відділ охорони праці та режиму):</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uk-UA"/>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849259347"/>
                  </a:ext>
                </a:extLst>
              </a:tr>
              <a:tr h="315385">
                <a:tc>
                  <a:txBody>
                    <a:bodyPr/>
                    <a:lstStyle/>
                    <a:p>
                      <a:pPr algn="ctr"/>
                      <a:r>
                        <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t>
                      </a:r>
                      <a:endParaRPr lang="ru-RU"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пройти вступний інструктаж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(пожежна безпека)                                                                                                                           (</a:t>
                      </a:r>
                      <a:r>
                        <a:rPr lang="uk-UA" sz="1600" dirty="0" err="1">
                          <a:effectLst/>
                          <a:latin typeface="Times New Roman" panose="02020603050405020304" pitchFamily="18" charset="0"/>
                          <a:ea typeface="Times New Roman" panose="02020603050405020304" pitchFamily="18" charset="0"/>
                          <a:cs typeface="Times New Roman" panose="02020603050405020304" pitchFamily="18" charset="0"/>
                        </a:rPr>
                        <a:t>каб</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104)</a:t>
                      </a:r>
                      <a:endParaRPr lang="uk-UA" sz="1600" dirty="0"/>
                    </a:p>
                  </a:txBody>
                  <a:tcPr marL="27401" marR="27401" marT="27401" marB="274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480296"/>
                  </a:ext>
                </a:extLst>
              </a:tr>
            </a:tbl>
          </a:graphicData>
        </a:graphic>
      </p:graphicFrame>
    </p:spTree>
    <p:extLst>
      <p:ext uri="{BB962C8B-B14F-4D97-AF65-F5344CB8AC3E}">
        <p14:creationId xmlns:p14="http://schemas.microsoft.com/office/powerpoint/2010/main" val="3858906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38C248-4F53-4431-9EC9-ED3ADFBF2DA4}"/>
              </a:ext>
            </a:extLst>
          </p:cNvPr>
          <p:cNvSpPr>
            <a:spLocks noGrp="1"/>
          </p:cNvSpPr>
          <p:nvPr>
            <p:ph type="title"/>
          </p:nvPr>
        </p:nvSpPr>
        <p:spPr>
          <a:xfrm>
            <a:off x="744537" y="195443"/>
            <a:ext cx="10609082" cy="336992"/>
          </a:xfrm>
        </p:spPr>
        <p:txBody>
          <a:bodyPr>
            <a:normAutofit/>
          </a:bodyPr>
          <a:lstStyle/>
          <a:p>
            <a:pPr algn="r"/>
            <a:r>
              <a:rPr lang="uk-UA" sz="1600" b="1" dirty="0">
                <a:latin typeface="Times New Roman" panose="02020603050405020304" pitchFamily="18" charset="0"/>
                <a:cs typeface="Times New Roman" panose="02020603050405020304" pitchFamily="18" charset="0"/>
              </a:rPr>
              <a:t>Додаток  </a:t>
            </a:r>
            <a:r>
              <a:rPr lang="en-US" sz="1600" b="1" dirty="0">
                <a:latin typeface="Times New Roman" panose="02020603050405020304" pitchFamily="18" charset="0"/>
                <a:cs typeface="Times New Roman" panose="02020603050405020304" pitchFamily="18" charset="0"/>
              </a:rPr>
              <a:t>3</a:t>
            </a:r>
            <a:r>
              <a:rPr lang="uk-UA" sz="1600" b="1"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D</a:t>
            </a:r>
            <a:endParaRPr lang="uk-UA" sz="1600" b="1" dirty="0">
              <a:latin typeface="Times New Roman" panose="02020603050405020304" pitchFamily="18" charset="0"/>
              <a:cs typeface="Times New Roman" panose="02020603050405020304" pitchFamily="18" charset="0"/>
            </a:endParaRPr>
          </a:p>
        </p:txBody>
      </p:sp>
      <p:graphicFrame>
        <p:nvGraphicFramePr>
          <p:cNvPr id="4" name="Місце для вмісту 3">
            <a:extLst>
              <a:ext uri="{FF2B5EF4-FFF2-40B4-BE49-F238E27FC236}">
                <a16:creationId xmlns:a16="http://schemas.microsoft.com/office/drawing/2014/main" id="{60FE24FC-3A00-4EB1-B8FC-15311730EDE1}"/>
              </a:ext>
            </a:extLst>
          </p:cNvPr>
          <p:cNvGraphicFramePr>
            <a:graphicFrameLocks noGrp="1"/>
          </p:cNvGraphicFramePr>
          <p:nvPr>
            <p:ph idx="1"/>
            <p:extLst>
              <p:ext uri="{D42A27DB-BD31-4B8C-83A1-F6EECF244321}">
                <p14:modId xmlns:p14="http://schemas.microsoft.com/office/powerpoint/2010/main" val="852877757"/>
              </p:ext>
            </p:extLst>
          </p:nvPr>
        </p:nvGraphicFramePr>
        <p:xfrm>
          <a:off x="497711" y="532435"/>
          <a:ext cx="11458937" cy="6107811"/>
        </p:xfrm>
        <a:graphic>
          <a:graphicData uri="http://schemas.openxmlformats.org/drawingml/2006/table">
            <a:tbl>
              <a:tblPr firstRow="1" firstCol="1" bandRow="1"/>
              <a:tblGrid>
                <a:gridCol w="201216">
                  <a:extLst>
                    <a:ext uri="{9D8B030D-6E8A-4147-A177-3AD203B41FA5}">
                      <a16:colId xmlns:a16="http://schemas.microsoft.com/office/drawing/2014/main" val="735138035"/>
                    </a:ext>
                  </a:extLst>
                </a:gridCol>
                <a:gridCol w="11257721">
                  <a:extLst>
                    <a:ext uri="{9D8B030D-6E8A-4147-A177-3AD203B41FA5}">
                      <a16:colId xmlns:a16="http://schemas.microsoft.com/office/drawing/2014/main" val="1065101178"/>
                    </a:ext>
                  </a:extLst>
                </a:gridCol>
              </a:tblGrid>
              <a:tr h="643613">
                <a:tc gridSpan="2">
                  <a:txBody>
                    <a:bodyPr/>
                    <a:lstStyle/>
                    <a:p>
                      <a:pPr algn="ctr"/>
                      <a:r>
                        <a:rPr lang="uk-UA"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ДЕРЖАВНОМУ СЛУЖБОВЦЮ</a:t>
                      </a:r>
                    </a:p>
                    <a:p>
                      <a:pPr algn="ctr"/>
                      <a:r>
                        <a:rPr lang="uk-UA"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РОБОЧОМУ МІСЦІ:</a:t>
                      </a:r>
                      <a:endParaRPr lang="uk-UA"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uk-UA"/>
                    </a:p>
                  </a:txBody>
                  <a:tcPr/>
                </a:tc>
                <a:extLst>
                  <a:ext uri="{0D108BD9-81ED-4DB2-BD59-A6C34878D82A}">
                    <a16:rowId xmlns:a16="http://schemas.microsoft.com/office/drawing/2014/main" val="2108279221"/>
                  </a:ext>
                </a:extLst>
              </a:tr>
              <a:tr h="299744">
                <a:tc>
                  <a:txBody>
                    <a:bodyPr/>
                    <a:lstStyle/>
                    <a:p>
                      <a:pPr algn="ctr"/>
                      <a:r>
                        <a:rPr lang="uk-UA" sz="1600" b="1" dirty="0">
                          <a:effectLst/>
                          <a:latin typeface="Times New Roman" panose="02020603050405020304" pitchFamily="18" charset="0"/>
                          <a:ea typeface="Times New Roman" panose="02020603050405020304" pitchFamily="18" charset="0"/>
                          <a:cs typeface="Times New Roman" panose="02020603050405020304" pitchFamily="18" charset="0"/>
                        </a:rPr>
                        <a:t>٧</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познайомитись з колегами, ознайомитись з робочим місцем</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5747933"/>
                  </a:ext>
                </a:extLst>
              </a:tr>
              <a:tr h="346683">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пройти адаптаційну бесіду з безпосереднім керівником (наставником)</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416453"/>
                  </a:ext>
                </a:extLst>
              </a:tr>
              <a:tr h="319153">
                <a:tc>
                  <a:txBody>
                    <a:bodyPr/>
                    <a:lstStyle/>
                    <a:p>
                      <a:pPr algn="ctr"/>
                      <a:r>
                        <a:rPr kumimoji="0" lang="uk-UA" sz="16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з порядком роботи в системі електронного документообігу</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3642295"/>
                  </a:ext>
                </a:extLst>
              </a:tr>
              <a:tr h="350039">
                <a:tc>
                  <a:txBody>
                    <a:bodyPr/>
                    <a:lstStyle/>
                    <a:p>
                      <a:pPr algn="ctr"/>
                      <a:r>
                        <a:rPr kumimoji="0" lang="uk-UA" sz="16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з порядком пропускного режиму в державному органі</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897430"/>
                  </a:ext>
                </a:extLst>
              </a:tr>
              <a:tr h="515569">
                <a:tc>
                  <a:txBody>
                    <a:bodyPr/>
                    <a:lstStyle/>
                    <a:p>
                      <a:pPr algn="ctr"/>
                      <a:r>
                        <a:rPr kumimoji="0" lang="uk-UA" sz="16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uk-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ознайомитись із </a:t>
                      </a:r>
                      <a:r>
                        <a:rPr lang="uk-UA" sz="1600" b="1" dirty="0">
                          <a:effectLst/>
                          <a:latin typeface="Times New Roman" panose="02020603050405020304" pitchFamily="18" charset="0"/>
                          <a:ea typeface="Times New Roman" panose="02020603050405020304" pitchFamily="18" charset="0"/>
                          <a:cs typeface="Times New Roman" panose="02020603050405020304" pitchFamily="18" charset="0"/>
                        </a:rPr>
                        <a:t>Структурою Офісу Генерального прокурора</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затвердженою наказом Генерального прокурора від 21.12.2019 № 99-шц (зі змінами)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(на вебсайті ОГП: «Про прокуратуру» - «Про Офіс» - «Структура Офісу Генерального прокурора»)</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186632"/>
                  </a:ext>
                </a:extLst>
              </a:tr>
              <a:tr h="575965">
                <a:tc>
                  <a:txBody>
                    <a:bodyPr/>
                    <a:lstStyle/>
                    <a:p>
                      <a:pPr algn="ctr"/>
                      <a:r>
                        <a:rPr kumimoji="0" lang="uk-UA" sz="16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визначити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не пізніше наступного робочого дня</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з дати призначення) разом із безпосереднім керівником (наставником) </a:t>
                      </a:r>
                      <a:r>
                        <a:rPr lang="uk-UA" sz="1600" b="1" dirty="0">
                          <a:effectLst/>
                          <a:latin typeface="Times New Roman" panose="02020603050405020304" pitchFamily="18" charset="0"/>
                          <a:ea typeface="Times New Roman" panose="02020603050405020304" pitchFamily="18" charset="0"/>
                          <a:cs typeface="Times New Roman" panose="02020603050405020304" pitchFamily="18" charset="0"/>
                        </a:rPr>
                        <a:t>завдання на строк випробування/на період адаптації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та ознайомитись із ними</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027401"/>
                  </a:ext>
                </a:extLst>
              </a:tr>
              <a:tr h="528990">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визначити (</a:t>
                      </a:r>
                      <a:r>
                        <a:rPr lang="uk-UA" sz="1600" i="1" dirty="0">
                          <a:effectLst/>
                          <a:latin typeface="Times New Roman" panose="02020603050405020304" pitchFamily="18" charset="0"/>
                          <a:ea typeface="Times New Roman" panose="02020603050405020304" pitchFamily="18" charset="0"/>
                          <a:cs typeface="Times New Roman" panose="02020603050405020304" pitchFamily="18" charset="0"/>
                        </a:rPr>
                        <a:t>не пізніше 10 робочих днів</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 з дати призначення) разом із безпосереднім керівником (наставником) </a:t>
                      </a:r>
                      <a:r>
                        <a:rPr lang="uk-UA" sz="1600" b="1" dirty="0">
                          <a:effectLst/>
                          <a:latin typeface="Times New Roman" panose="02020603050405020304" pitchFamily="18" charset="0"/>
                          <a:ea typeface="Times New Roman" panose="02020603050405020304" pitchFamily="18" charset="0"/>
                          <a:cs typeface="Times New Roman" panose="02020603050405020304" pitchFamily="18" charset="0"/>
                        </a:rPr>
                        <a:t>завдання і ключові показники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на рік та </a:t>
                      </a:r>
                      <a:r>
                        <a:rPr lang="uk-UA" sz="1600" b="1" dirty="0">
                          <a:effectLst/>
                          <a:latin typeface="Times New Roman" panose="02020603050405020304" pitchFamily="18" charset="0"/>
                          <a:ea typeface="Times New Roman" panose="02020603050405020304" pitchFamily="18" charset="0"/>
                          <a:cs typeface="Times New Roman" panose="02020603050405020304" pitchFamily="18" charset="0"/>
                        </a:rPr>
                        <a:t>індивідуальну програму підвищення професійної компетентності </a:t>
                      </a: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(у взаємодії із кадровим підрозділом)</a:t>
                      </a: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47335"/>
                  </a:ext>
                </a:extLst>
              </a:tr>
              <a:tr h="528990">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ознайомитися з положеннями Тимчасової інструкції з діловодства в органах прокуратури, порядком роботи в системі електронного документообігу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2169281"/>
                  </a:ext>
                </a:extLst>
              </a:tr>
              <a:tr h="844204">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опрацювати </a:t>
                      </a:r>
                      <a:r>
                        <a:rPr lang="uk-UA" sz="1800" b="1" kern="1200" dirty="0">
                          <a:solidFill>
                            <a:schemeClr val="tx1"/>
                          </a:solidFill>
                          <a:effectLst/>
                          <a:latin typeface="+mn-lt"/>
                          <a:ea typeface="+mn-ea"/>
                          <a:cs typeface="+mn-cs"/>
                        </a:rPr>
                        <a:t>Правила внутрішнього службового розпорядку державних службовців Офісу Генерального прокурора, загальні правила етичної поведінки державних службовців та посадових осіб місцевого самоврядування </a:t>
                      </a:r>
                      <a:endParaRPr lang="uk-UA" sz="1800" kern="1200" dirty="0">
                        <a:solidFill>
                          <a:schemeClr val="tx1"/>
                        </a:solidFill>
                        <a:effectLst/>
                        <a:latin typeface="+mn-lt"/>
                        <a:ea typeface="+mn-ea"/>
                        <a:cs typeface="+mn-cs"/>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7141159"/>
                  </a:ext>
                </a:extLst>
              </a:tr>
              <a:tr h="363259">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en-US"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опрацювати нормативні акти Офісу Генерального прокурора, необхідні для виконання обов’язків за посадою</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1335489"/>
                  </a:ext>
                </a:extLst>
              </a:tr>
              <a:tr h="319516">
                <a:tc>
                  <a:txBody>
                    <a:bodyPr/>
                    <a:lstStyle/>
                    <a:p>
                      <a:pPr algn="ctr"/>
                      <a:r>
                        <a:rPr kumimoji="0" lang="uk-UA"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٧</a:t>
                      </a:r>
                      <a:endParaRPr lang="ru-RU" sz="16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uk-UA" sz="1600" dirty="0">
                          <a:effectLst/>
                          <a:latin typeface="Times New Roman" panose="02020603050405020304" pitchFamily="18" charset="0"/>
                          <a:ea typeface="Times New Roman" panose="02020603050405020304" pitchFamily="18" charset="0"/>
                          <a:cs typeface="Times New Roman" panose="02020603050405020304" pitchFamily="18" charset="0"/>
                        </a:rPr>
                        <a:t>за результатами адаптації заповнити форму зворотного зв’язку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93" marR="37493" marT="37493" marB="3749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087382"/>
                  </a:ext>
                </a:extLst>
              </a:tr>
            </a:tbl>
          </a:graphicData>
        </a:graphic>
      </p:graphicFrame>
    </p:spTree>
    <p:extLst>
      <p:ext uri="{BB962C8B-B14F-4D97-AF65-F5344CB8AC3E}">
        <p14:creationId xmlns:p14="http://schemas.microsoft.com/office/powerpoint/2010/main" val="368258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D47CAE-A608-4A01-ADE8-A2E371C82959}"/>
              </a:ext>
            </a:extLst>
          </p:cNvPr>
          <p:cNvSpPr>
            <a:spLocks noGrp="1"/>
          </p:cNvSpPr>
          <p:nvPr>
            <p:ph type="title"/>
          </p:nvPr>
        </p:nvSpPr>
        <p:spPr>
          <a:xfrm>
            <a:off x="838199" y="588723"/>
            <a:ext cx="10803903" cy="1891430"/>
          </a:xfrm>
        </p:spPr>
        <p:txBody>
          <a:bodyPr>
            <a:normAutofit fontScale="90000"/>
          </a:bodyPr>
          <a:lstStyle/>
          <a:p>
            <a:pPr algn="r"/>
            <a: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                                                                                                                                                                                          </a:t>
            </a:r>
            <a:r>
              <a:rPr lang="uk-UA" sz="18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Додаток 4 </a:t>
            </a:r>
            <a:r>
              <a:rPr lang="en-US" sz="18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D</a:t>
            </a:r>
            <a:br>
              <a:rPr lang="uk-UA" sz="18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br>
            <a: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 </a:t>
            </a:r>
            <a:br>
              <a:rPr lang="uk-UA" sz="1600"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br>
            <a:r>
              <a:rPr lang="uk-UA" b="1" dirty="0">
                <a:solidFill>
                  <a:schemeClr val="accent1"/>
                </a:solidFill>
                <a:latin typeface="Bookman Old Style" panose="02050604050505020204" pitchFamily="18" charset="0"/>
                <a:ea typeface="Calibri" panose="020F0502020204030204" pitchFamily="34" charset="0"/>
                <a:cs typeface="Times New Roman" panose="02020603050405020304" pitchFamily="18" charset="0"/>
              </a:rPr>
              <a:t>ЗРАЗКИ  </a:t>
            </a:r>
            <a:br>
              <a:rPr lang="uk-UA" sz="4400" dirty="0">
                <a:effectLst/>
                <a:latin typeface="Times New Roman" panose="02020603050405020304" pitchFamily="18" charset="0"/>
                <a:ea typeface="Calibri" panose="020F0502020204030204" pitchFamily="34" charset="0"/>
                <a:cs typeface="Times New Roman" panose="02020603050405020304" pitchFamily="18" charset="0"/>
              </a:rPr>
            </a:br>
            <a:r>
              <a:rPr lang="uk-UA" sz="800" dirty="0">
                <a:effectLst/>
                <a:latin typeface="Times New Roman" panose="02020603050405020304" pitchFamily="18" charset="0"/>
                <a:ea typeface="Calibri" panose="020F0502020204030204" pitchFamily="34" charset="0"/>
                <a:cs typeface="Times New Roman" panose="02020603050405020304" pitchFamily="18" charset="0"/>
              </a:rPr>
              <a:t> </a:t>
            </a:r>
            <a:br>
              <a:rPr lang="uk-UA" sz="4400" dirty="0">
                <a:effectLst/>
                <a:latin typeface="Times New Roman" panose="02020603050405020304" pitchFamily="18" charset="0"/>
                <a:ea typeface="Calibri" panose="020F0502020204030204" pitchFamily="34" charset="0"/>
                <a:cs typeface="Times New Roman" panose="02020603050405020304" pitchFamily="18" charset="0"/>
              </a:rPr>
            </a:br>
            <a:r>
              <a:rPr lang="uk-UA" sz="4400" b="1" dirty="0">
                <a:solidFill>
                  <a:schemeClr val="accent1"/>
                </a:solidFill>
                <a:effectLst/>
                <a:latin typeface="Bookman Old Style" panose="02050604050505020204" pitchFamily="18" charset="0"/>
                <a:ea typeface="Calibri" panose="020F0502020204030204" pitchFamily="34" charset="0"/>
                <a:cs typeface="Times New Roman" panose="02020603050405020304" pitchFamily="18" charset="0"/>
              </a:rPr>
              <a:t>АДАПТАЦІЙНИХ МАТЕРІАЛІВ ДЛЯ ДЕРЖАВНИХ СЛУЖБОВЦІВ ОГП</a:t>
            </a:r>
            <a:br>
              <a:rPr lang="uk-UA" sz="4400" b="1" dirty="0">
                <a:solidFill>
                  <a:schemeClr val="accent1"/>
                </a:solidFill>
                <a:effectLst/>
                <a:latin typeface="Bookman Old Style" panose="02050604050505020204" pitchFamily="18"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1E4D60DA-27CE-476B-AE1C-6CFC1536F4A3}"/>
              </a:ext>
            </a:extLst>
          </p:cNvPr>
          <p:cNvSpPr>
            <a:spLocks noGrp="1"/>
          </p:cNvSpPr>
          <p:nvPr>
            <p:ph idx="1"/>
          </p:nvPr>
        </p:nvSpPr>
        <p:spPr>
          <a:xfrm>
            <a:off x="838199" y="2680139"/>
            <a:ext cx="10515600" cy="2668476"/>
          </a:xfrm>
        </p:spPr>
        <p:txBody>
          <a:bodyPr>
            <a:normAutofit/>
          </a:bodyPr>
          <a:lstStyle/>
          <a:p>
            <a:pPr indent="457200" algn="just">
              <a:spcAft>
                <a:spcPts val="600"/>
              </a:spcAft>
            </a:pPr>
            <a:r>
              <a:rPr lang="uk-UA" sz="1800" u="sng" dirty="0">
                <a:latin typeface="Times New Roman" panose="02020603050405020304" pitchFamily="18" charset="0"/>
                <a:ea typeface="Calibri" panose="020F0502020204030204" pitchFamily="34" charset="0"/>
                <a:cs typeface="Times New Roman" panose="02020603050405020304" pitchFamily="18" charset="0"/>
              </a:rPr>
              <a:t>1.Бланк завдання на строк випробування для призначеного</a:t>
            </a:r>
          </a:p>
          <a:p>
            <a:pPr indent="457200" algn="just">
              <a:spcAft>
                <a:spcPts val="600"/>
              </a:spcAft>
            </a:pPr>
            <a:r>
              <a:rPr lang="uk-UA" sz="1800" u="sng" dirty="0">
                <a:latin typeface="Times New Roman" panose="02020603050405020304" pitchFamily="18" charset="0"/>
                <a:ea typeface="Calibri" panose="020F0502020204030204" pitchFamily="34" charset="0"/>
                <a:cs typeface="Times New Roman" panose="02020603050405020304" pitchFamily="18" charset="0"/>
              </a:rPr>
              <a:t>2.Бланк завдання на період адаптації для призначеного</a:t>
            </a:r>
          </a:p>
          <a:p>
            <a:pPr indent="457200" algn="just">
              <a:spcAft>
                <a:spcPts val="600"/>
              </a:spcAft>
            </a:pPr>
            <a:r>
              <a:rPr lang="uk-UA" sz="1800" u="sng" dirty="0">
                <a:effectLst/>
                <a:latin typeface="Times New Roman" panose="02020603050405020304" pitchFamily="18" charset="0"/>
                <a:ea typeface="Calibri" panose="020F0502020204030204" pitchFamily="34" charset="0"/>
                <a:cs typeface="Times New Roman" panose="02020603050405020304" pitchFamily="18" charset="0"/>
              </a:rPr>
              <a:t>3.Бланк висновку за результатами випробування</a:t>
            </a:r>
          </a:p>
          <a:p>
            <a:pPr indent="457200" algn="just">
              <a:spcAft>
                <a:spcPts val="600"/>
              </a:spcAft>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4.</a:t>
            </a:r>
            <a:r>
              <a:rPr lang="uk-UA" sz="1800" u="sng" dirty="0">
                <a:effectLst/>
                <a:latin typeface="Times New Roman" panose="02020603050405020304" pitchFamily="18" charset="0"/>
                <a:ea typeface="Calibri" panose="020F0502020204030204" pitchFamily="34" charset="0"/>
                <a:cs typeface="Times New Roman" panose="02020603050405020304" pitchFamily="18" charset="0"/>
              </a:rPr>
              <a:t>Форма зворотного зв’язку</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78083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FBA1751-58F3-460E-A4EA-068D2E3E6140}"/>
              </a:ext>
            </a:extLst>
          </p:cNvPr>
          <p:cNvSpPr>
            <a:spLocks noGrp="1"/>
          </p:cNvSpPr>
          <p:nvPr>
            <p:ph idx="1"/>
          </p:nvPr>
        </p:nvSpPr>
        <p:spPr>
          <a:xfrm>
            <a:off x="697584" y="235670"/>
            <a:ext cx="10656216" cy="5941293"/>
          </a:xfrm>
        </p:spPr>
        <p:txBody>
          <a:bodyPr>
            <a:normAutofit/>
          </a:bodyPr>
          <a:lstStyle/>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Кодекс законів про працю України від 10.12.1971</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Закон, від 14.10.2014, № 1700-VII «Про запобігання корупції</a:t>
            </a: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latin typeface="Times New Roman" panose="02020603050405020304" pitchFamily="18" charset="0"/>
                <a:ea typeface="Times New Roman" panose="02020603050405020304" pitchFamily="18" charset="0"/>
                <a:cs typeface="Times New Roman" panose="02020603050405020304" pitchFamily="18" charset="0"/>
              </a:rPr>
              <a:t>Закон, від 10.12.2015, № 889-VIII «Про державну службу»</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Закон від 21.12.2016 № 1798-VIII «Про Вищу раду правосуддя</a:t>
            </a: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latin typeface="Times New Roman" panose="02020603050405020304" pitchFamily="18" charset="0"/>
                <a:ea typeface="Times New Roman" panose="02020603050405020304" pitchFamily="18" charset="0"/>
                <a:cs typeface="Times New Roman" panose="02020603050405020304" pitchFamily="18" charset="0"/>
              </a:rPr>
              <a:t>Закон від 13.01.2011 № 2939-VI «Про доступ до публічної інформації»</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Закон від 02.10.1996 № 393/96 «Про звернення громадян»</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Закон від 18.02.1992 № 2135-XII «Про оперативно-розшукову діяльність</a:t>
            </a: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Закон, від 30.06.1993, № 3341-XII «Про організаційно-правові основи боротьби з організованою злочинністю</a:t>
            </a: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latin typeface="Times New Roman" panose="02020603050405020304" pitchFamily="18" charset="0"/>
                <a:ea typeface="Times New Roman" panose="02020603050405020304" pitchFamily="18" charset="0"/>
                <a:cs typeface="Times New Roman" panose="02020603050405020304" pitchFamily="18" charset="0"/>
              </a:rPr>
              <a:t>Закон від 23.12.1993 № 3781-XII «Про державний захист працівників суду і правоохоронних органів»</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Закон, від 23.12.1993, № 3782-XII «Про забезпечення безпеки осіб, які беруть участь у кримінальному судочинстві</a:t>
            </a: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latin typeface="Times New Roman" panose="02020603050405020304" pitchFamily="18" charset="0"/>
                <a:ea typeface="Times New Roman" panose="02020603050405020304" pitchFamily="18" charset="0"/>
                <a:cs typeface="Times New Roman" panose="02020603050405020304" pitchFamily="18" charset="0"/>
              </a:rPr>
              <a:t>Закон від 01.12.1994 № 266/94-ВР «Про порядок відшкодування шкоди, завданої громадянинові незаконними діями органів, що здійснюють оперативно-розшукову діяльність, органів досудового розслідування, прокуратури і суду»</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Указ Президента України «Про символіку Офісу Генерального прокурора» від 06.10.2021 р. № 506/2021</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Закон України «Про внесення змін до Кримінального процесуального кодексу України та інших законодавчих актів України щодо посилення самостійності Спеціалізованої антикорупційної прокуратури» від 08.12.2023 № 3509-ІХ (набрав чинності з 01.01.2024)</a:t>
            </a:r>
            <a:endParaRPr lang="uk-UA" sz="1600" dirty="0">
              <a:effectLst/>
              <a:latin typeface="Times New Roman" panose="02020603050405020304" pitchFamily="18" charset="0"/>
              <a:ea typeface="Calibri" panose="020F0502020204030204" pitchFamily="34" charset="0"/>
              <a:cs typeface="Calibri" panose="020F0502020204030204" pitchFamily="34" charset="0"/>
            </a:endParaRPr>
          </a:p>
          <a:p>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Закон України «Про внесення змін до деяких законодавчих актів України щодо посилення повноважень Національного антикорупційного бюро України та Спеціалізованої антикорупційної прокуратури» від 31.07.2025 </a:t>
            </a:r>
            <a:b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br>
            <a:r>
              <a:rPr lang="uk-UA" sz="1600" u="sng" dirty="0">
                <a:solidFill>
                  <a:srgbClr val="1665C2"/>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 4560-ІХ (набрав чинності з 01.08.2025)</a:t>
            </a:r>
            <a:endParaRPr lang="uk-UA" sz="1600" dirty="0"/>
          </a:p>
        </p:txBody>
      </p:sp>
    </p:spTree>
    <p:extLst>
      <p:ext uri="{BB962C8B-B14F-4D97-AF65-F5344CB8AC3E}">
        <p14:creationId xmlns:p14="http://schemas.microsoft.com/office/powerpoint/2010/main" val="632226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DA5884-2299-431C-9F69-92C5BAD285A4}"/>
              </a:ext>
            </a:extLst>
          </p:cNvPr>
          <p:cNvSpPr>
            <a:spLocks noGrp="1"/>
          </p:cNvSpPr>
          <p:nvPr>
            <p:ph type="title"/>
          </p:nvPr>
        </p:nvSpPr>
        <p:spPr>
          <a:xfrm>
            <a:off x="838200" y="1"/>
            <a:ext cx="10515600" cy="844952"/>
          </a:xfrm>
        </p:spPr>
        <p:txBody>
          <a:bodyPr>
            <a:normAutofit fontScale="90000"/>
          </a:bodyPr>
          <a:lstStyle/>
          <a:p>
            <a:pPr algn="ctr"/>
            <a:br>
              <a:rPr lang="uk-UA" sz="2000" b="1" dirty="0">
                <a:solidFill>
                  <a:srgbClr val="FF0000"/>
                </a:solidFill>
                <a:latin typeface="Times New Roman" panose="02020603050405020304" pitchFamily="18" charset="0"/>
                <a:cs typeface="Times New Roman" panose="02020603050405020304" pitchFamily="18" charset="0"/>
              </a:rPr>
            </a:br>
            <a:r>
              <a:rPr lang="uk-UA" sz="2000" b="1" dirty="0">
                <a:solidFill>
                  <a:srgbClr val="FF0000"/>
                </a:solidFill>
                <a:latin typeface="Times New Roman" panose="02020603050405020304" pitchFamily="18" charset="0"/>
                <a:cs typeface="Times New Roman" panose="02020603050405020304" pitchFamily="18" charset="0"/>
              </a:rPr>
              <a:t>ФОРМА ЗВОРОТНОГО ЗВ’ЯЗКУ ДЕРЖАВНОГО СЛУЖБОВЦЯ</a:t>
            </a:r>
            <a:br>
              <a:rPr lang="uk-UA" sz="2000" b="1" dirty="0">
                <a:solidFill>
                  <a:srgbClr val="FF0000"/>
                </a:solidFill>
                <a:latin typeface="Times New Roman" panose="02020603050405020304" pitchFamily="18" charset="0"/>
                <a:cs typeface="Times New Roman" panose="02020603050405020304" pitchFamily="18" charset="0"/>
              </a:rPr>
            </a:br>
            <a:r>
              <a:rPr lang="uk-UA" sz="1300" b="1" dirty="0">
                <a:latin typeface="Times New Roman" panose="02020603050405020304" pitchFamily="18" charset="0"/>
                <a:cs typeface="Times New Roman" panose="02020603050405020304" pitchFamily="18" charset="0"/>
              </a:rPr>
              <a:t>Ваші відповіді не піддягають розголошенню та буде опрацьовано відділом психолого-поліграфологічного вивчення працівників органів прокуратури Генеральної інспекції з метою комплексної системи заходів, спрямованих на ефективну адаптацію працівників ОГП, </a:t>
            </a:r>
            <a:br>
              <a:rPr lang="uk-UA" sz="1300" b="1" dirty="0">
                <a:latin typeface="Times New Roman" panose="02020603050405020304" pitchFamily="18" charset="0"/>
                <a:cs typeface="Times New Roman" panose="02020603050405020304" pitchFamily="18" charset="0"/>
              </a:rPr>
            </a:br>
            <a:r>
              <a:rPr lang="uk-UA" sz="1300" b="1" dirty="0">
                <a:latin typeface="Times New Roman" panose="02020603050405020304" pitchFamily="18" charset="0"/>
                <a:cs typeface="Times New Roman" panose="02020603050405020304" pitchFamily="18" charset="0"/>
              </a:rPr>
              <a:t>створення сприятливої атмосфери та покращання комунікацій у колективах структурних підрозділів ОГП.</a:t>
            </a:r>
            <a:br>
              <a:rPr lang="uk-UA" sz="1300" b="1" dirty="0">
                <a:latin typeface="Times New Roman" panose="02020603050405020304" pitchFamily="18" charset="0"/>
                <a:cs typeface="Times New Roman" panose="02020603050405020304" pitchFamily="18" charset="0"/>
              </a:rPr>
            </a:br>
            <a:endParaRPr lang="uk-UA" sz="1300" b="1" dirty="0">
              <a:solidFill>
                <a:srgbClr val="FF0000"/>
              </a:solidFill>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3C66621-1F37-433E-ABD8-8EB82A5E847C}"/>
              </a:ext>
            </a:extLst>
          </p:cNvPr>
          <p:cNvSpPr>
            <a:spLocks noGrp="1"/>
          </p:cNvSpPr>
          <p:nvPr>
            <p:ph idx="1"/>
          </p:nvPr>
        </p:nvSpPr>
        <p:spPr>
          <a:xfrm>
            <a:off x="729205" y="929908"/>
            <a:ext cx="10624595" cy="5928092"/>
          </a:xfrm>
        </p:spPr>
        <p:txBody>
          <a:bodyPr>
            <a:normAutofit/>
          </a:bodyPr>
          <a:lstStyle/>
          <a:p>
            <a:r>
              <a:rPr lang="uk-UA" sz="1600" dirty="0">
                <a:latin typeface="Times New Roman" panose="02020603050405020304" pitchFamily="18" charset="0"/>
                <a:cs typeface="Times New Roman" panose="02020603050405020304" pitchFamily="18" charset="0"/>
              </a:rPr>
              <a:t>Оцініть, будь ласка, успішність проходження, на Вашу  думку, процедури адаптації в Офісі Генерального прокурора, надавши відповіді на запитання:</a:t>
            </a:r>
          </a:p>
          <a:p>
            <a:pPr marL="342900" indent="-342900">
              <a:buAutoNum type="arabicPeriod"/>
            </a:pPr>
            <a:r>
              <a:rPr lang="uk-UA" sz="1600" dirty="0">
                <a:latin typeface="Times New Roman" panose="02020603050405020304" pitchFamily="18" charset="0"/>
                <a:cs typeface="Times New Roman" panose="02020603050405020304" pitchFamily="18" charset="0"/>
              </a:rPr>
              <a:t>Зазначте, будь ласка, термін Вашої адаптації та </a:t>
            </a:r>
          </a:p>
          <a:p>
            <a:pPr marL="0" indent="0">
              <a:buNone/>
            </a:pPr>
            <a:r>
              <a:rPr lang="uk-UA" sz="1600" dirty="0">
                <a:latin typeface="Times New Roman" panose="02020603050405020304" pitchFamily="18" charset="0"/>
                <a:cs typeface="Times New Roman" panose="02020603050405020304" pitchFamily="18" charset="0"/>
              </a:rPr>
              <a:t>повну назву посади</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600" dirty="0">
                <a:latin typeface="Times New Roman" panose="02020603050405020304" pitchFamily="18" charset="0"/>
                <a:cs typeface="Times New Roman" panose="02020603050405020304" pitchFamily="18" charset="0"/>
              </a:rPr>
              <a:t>2. Організаційні заходи щодо Вашого прибуття до Офісу Генерального прокурора пройшли на належному рівні?</a:t>
            </a:r>
          </a:p>
          <a:p>
            <a:endParaRPr lang="uk-UA" sz="1600" dirty="0">
              <a:latin typeface="Times New Roman" panose="02020603050405020304" pitchFamily="18" charset="0"/>
              <a:cs typeface="Times New Roman" panose="02020603050405020304" pitchFamily="18" charset="0"/>
            </a:endParaRPr>
          </a:p>
          <a:p>
            <a:endParaRPr lang="uk-UA" sz="1600" dirty="0">
              <a:latin typeface="Times New Roman" panose="02020603050405020304" pitchFamily="18" charset="0"/>
              <a:cs typeface="Times New Roman" panose="02020603050405020304" pitchFamily="18" charset="0"/>
            </a:endParaRPr>
          </a:p>
          <a:p>
            <a:endParaRPr lang="uk-UA" sz="1600" dirty="0">
              <a:latin typeface="Times New Roman" panose="02020603050405020304" pitchFamily="18" charset="0"/>
              <a:cs typeface="Times New Roman" panose="02020603050405020304" pitchFamily="18" charset="0"/>
            </a:endParaRPr>
          </a:p>
          <a:p>
            <a:pPr marL="0" indent="0">
              <a:buNone/>
            </a:pPr>
            <a:r>
              <a:rPr lang="uk-UA" sz="1600" dirty="0">
                <a:latin typeface="Times New Roman" panose="02020603050405020304" pitchFamily="18" charset="0"/>
                <a:cs typeface="Times New Roman" panose="02020603050405020304" pitchFamily="18" charset="0"/>
              </a:rPr>
              <a:t> 3. Ви отримали достатньо інформації щодо організаційних моментів (перших кроків з моменту призначення)?</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600" dirty="0">
                <a:latin typeface="Times New Roman" panose="02020603050405020304" pitchFamily="18" charset="0"/>
                <a:cs typeface="Times New Roman" panose="02020603050405020304" pitchFamily="18" charset="0"/>
              </a:rPr>
              <a:t>4. Чи сприяла атмосфера в колективі очікуваним результатам щодо роботи в колективі Офісу Генерального прокурора? </a:t>
            </a:r>
          </a:p>
          <a:p>
            <a:pPr marL="0" indent="0">
              <a:buNone/>
            </a:pPr>
            <a:endParaRPr lang="uk-UA" sz="1600" dirty="0">
              <a:latin typeface="Times New Roman" panose="02020603050405020304" pitchFamily="18" charset="0"/>
              <a:cs typeface="Times New Roman" panose="02020603050405020304" pitchFamily="18" charset="0"/>
            </a:endParaRPr>
          </a:p>
        </p:txBody>
      </p:sp>
      <p:graphicFrame>
        <p:nvGraphicFramePr>
          <p:cNvPr id="4" name="Таблиця 4">
            <a:extLst>
              <a:ext uri="{FF2B5EF4-FFF2-40B4-BE49-F238E27FC236}">
                <a16:creationId xmlns:a16="http://schemas.microsoft.com/office/drawing/2014/main" id="{7D15DC21-0918-4FAB-B839-AA0466938F32}"/>
              </a:ext>
            </a:extLst>
          </p:cNvPr>
          <p:cNvGraphicFramePr>
            <a:graphicFrameLocks noGrp="1"/>
          </p:cNvGraphicFramePr>
          <p:nvPr>
            <p:extLst>
              <p:ext uri="{D42A27DB-BD31-4B8C-83A1-F6EECF244321}">
                <p14:modId xmlns:p14="http://schemas.microsoft.com/office/powerpoint/2010/main" val="332058063"/>
              </p:ext>
            </p:extLst>
          </p:nvPr>
        </p:nvGraphicFramePr>
        <p:xfrm>
          <a:off x="6473413" y="2791116"/>
          <a:ext cx="4459149" cy="365760"/>
        </p:xfrm>
        <a:graphic>
          <a:graphicData uri="http://schemas.openxmlformats.org/drawingml/2006/table">
            <a:tbl>
              <a:tblPr firstRow="1" bandRow="1">
                <a:tableStyleId>{5C22544A-7EE6-4342-B048-85BDC9FD1C3A}</a:tableStyleId>
              </a:tblPr>
              <a:tblGrid>
                <a:gridCol w="1901330">
                  <a:extLst>
                    <a:ext uri="{9D8B030D-6E8A-4147-A177-3AD203B41FA5}">
                      <a16:colId xmlns:a16="http://schemas.microsoft.com/office/drawing/2014/main" val="2263042486"/>
                    </a:ext>
                  </a:extLst>
                </a:gridCol>
                <a:gridCol w="2557819">
                  <a:extLst>
                    <a:ext uri="{9D8B030D-6E8A-4147-A177-3AD203B41FA5}">
                      <a16:colId xmlns:a16="http://schemas.microsoft.com/office/drawing/2014/main" val="2531614623"/>
                    </a:ext>
                  </a:extLst>
                </a:gridCol>
              </a:tblGrid>
              <a:tr h="245554">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2705724412"/>
                  </a:ext>
                </a:extLst>
              </a:tr>
            </a:tbl>
          </a:graphicData>
        </a:graphic>
      </p:graphicFrame>
      <p:graphicFrame>
        <p:nvGraphicFramePr>
          <p:cNvPr id="5" name="Таблиця 5">
            <a:extLst>
              <a:ext uri="{FF2B5EF4-FFF2-40B4-BE49-F238E27FC236}">
                <a16:creationId xmlns:a16="http://schemas.microsoft.com/office/drawing/2014/main" id="{ED9FA0B0-AE55-4E61-AF48-0659648FA382}"/>
              </a:ext>
            </a:extLst>
          </p:cNvPr>
          <p:cNvGraphicFramePr>
            <a:graphicFrameLocks noGrp="1"/>
          </p:cNvGraphicFramePr>
          <p:nvPr>
            <p:extLst>
              <p:ext uri="{D42A27DB-BD31-4B8C-83A1-F6EECF244321}">
                <p14:modId xmlns:p14="http://schemas.microsoft.com/office/powerpoint/2010/main" val="1175207503"/>
              </p:ext>
            </p:extLst>
          </p:nvPr>
        </p:nvGraphicFramePr>
        <p:xfrm>
          <a:off x="6473414" y="3243934"/>
          <a:ext cx="4433105" cy="365760"/>
        </p:xfrm>
        <a:graphic>
          <a:graphicData uri="http://schemas.openxmlformats.org/drawingml/2006/table">
            <a:tbl>
              <a:tblPr firstRow="1" bandRow="1">
                <a:tableStyleId>{5C22544A-7EE6-4342-B048-85BDC9FD1C3A}</a:tableStyleId>
              </a:tblPr>
              <a:tblGrid>
                <a:gridCol w="4433105">
                  <a:extLst>
                    <a:ext uri="{9D8B030D-6E8A-4147-A177-3AD203B41FA5}">
                      <a16:colId xmlns:a16="http://schemas.microsoft.com/office/drawing/2014/main" val="120884328"/>
                    </a:ext>
                  </a:extLst>
                </a:gridCol>
              </a:tblGrid>
              <a:tr h="341316">
                <a:tc>
                  <a:txBody>
                    <a:bodyPr/>
                    <a:lstStyle/>
                    <a:p>
                      <a:r>
                        <a:rPr lang="uk-UA" dirty="0"/>
                        <a:t>Конкретизуйте, що саме не сподобалось </a:t>
                      </a:r>
                    </a:p>
                  </a:txBody>
                  <a:tcPr/>
                </a:tc>
                <a:extLst>
                  <a:ext uri="{0D108BD9-81ED-4DB2-BD59-A6C34878D82A}">
                    <a16:rowId xmlns:a16="http://schemas.microsoft.com/office/drawing/2014/main" val="1316094024"/>
                  </a:ext>
                </a:extLst>
              </a:tr>
            </a:tbl>
          </a:graphicData>
        </a:graphic>
      </p:graphicFrame>
      <p:cxnSp>
        <p:nvCxnSpPr>
          <p:cNvPr id="7" name="Пряма зі стрілкою 6">
            <a:extLst>
              <a:ext uri="{FF2B5EF4-FFF2-40B4-BE49-F238E27FC236}">
                <a16:creationId xmlns:a16="http://schemas.microsoft.com/office/drawing/2014/main" id="{A42413DB-B82C-42C3-8AD4-D85FE1AEEE80}"/>
              </a:ext>
            </a:extLst>
          </p:cNvPr>
          <p:cNvCxnSpPr>
            <a:cxnSpLocks/>
          </p:cNvCxnSpPr>
          <p:nvPr/>
        </p:nvCxnSpPr>
        <p:spPr>
          <a:xfrm>
            <a:off x="9859790" y="3093357"/>
            <a:ext cx="17362" cy="2969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Таблиця 7">
            <a:extLst>
              <a:ext uri="{FF2B5EF4-FFF2-40B4-BE49-F238E27FC236}">
                <a16:creationId xmlns:a16="http://schemas.microsoft.com/office/drawing/2014/main" id="{51B00731-E6F2-490F-94C9-60DBBC5CAC3E}"/>
              </a:ext>
            </a:extLst>
          </p:cNvPr>
          <p:cNvGraphicFramePr>
            <a:graphicFrameLocks noGrp="1"/>
          </p:cNvGraphicFramePr>
          <p:nvPr>
            <p:extLst>
              <p:ext uri="{D42A27DB-BD31-4B8C-83A1-F6EECF244321}">
                <p14:modId xmlns:p14="http://schemas.microsoft.com/office/powerpoint/2010/main" val="3285875502"/>
              </p:ext>
            </p:extLst>
          </p:nvPr>
        </p:nvGraphicFramePr>
        <p:xfrm>
          <a:off x="6499458" y="4199300"/>
          <a:ext cx="4433105" cy="365760"/>
        </p:xfrm>
        <a:graphic>
          <a:graphicData uri="http://schemas.openxmlformats.org/drawingml/2006/table">
            <a:tbl>
              <a:tblPr firstRow="1" bandRow="1">
                <a:tableStyleId>{5C22544A-7EE6-4342-B048-85BDC9FD1C3A}</a:tableStyleId>
              </a:tblPr>
              <a:tblGrid>
                <a:gridCol w="2209113">
                  <a:extLst>
                    <a:ext uri="{9D8B030D-6E8A-4147-A177-3AD203B41FA5}">
                      <a16:colId xmlns:a16="http://schemas.microsoft.com/office/drawing/2014/main" val="2921454734"/>
                    </a:ext>
                  </a:extLst>
                </a:gridCol>
                <a:gridCol w="2223992">
                  <a:extLst>
                    <a:ext uri="{9D8B030D-6E8A-4147-A177-3AD203B41FA5}">
                      <a16:colId xmlns:a16="http://schemas.microsoft.com/office/drawing/2014/main" val="264892683"/>
                    </a:ext>
                  </a:extLst>
                </a:gridCol>
              </a:tblGrid>
              <a:tr h="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1430329083"/>
                  </a:ext>
                </a:extLst>
              </a:tr>
            </a:tbl>
          </a:graphicData>
        </a:graphic>
      </p:graphicFrame>
      <p:graphicFrame>
        <p:nvGraphicFramePr>
          <p:cNvPr id="10" name="Таблиця 10">
            <a:extLst>
              <a:ext uri="{FF2B5EF4-FFF2-40B4-BE49-F238E27FC236}">
                <a16:creationId xmlns:a16="http://schemas.microsoft.com/office/drawing/2014/main" id="{AC48771A-351C-4E8F-87BA-2A955F6D58EA}"/>
              </a:ext>
            </a:extLst>
          </p:cNvPr>
          <p:cNvGraphicFramePr>
            <a:graphicFrameLocks noGrp="1"/>
          </p:cNvGraphicFramePr>
          <p:nvPr>
            <p:extLst>
              <p:ext uri="{D42A27DB-BD31-4B8C-83A1-F6EECF244321}">
                <p14:modId xmlns:p14="http://schemas.microsoft.com/office/powerpoint/2010/main" val="1627820642"/>
              </p:ext>
            </p:extLst>
          </p:nvPr>
        </p:nvGraphicFramePr>
        <p:xfrm>
          <a:off x="6567346" y="4737280"/>
          <a:ext cx="4365217" cy="365760"/>
        </p:xfrm>
        <a:graphic>
          <a:graphicData uri="http://schemas.openxmlformats.org/drawingml/2006/table">
            <a:tbl>
              <a:tblPr firstRow="1" bandRow="1">
                <a:tableStyleId>{5C22544A-7EE6-4342-B048-85BDC9FD1C3A}</a:tableStyleId>
              </a:tblPr>
              <a:tblGrid>
                <a:gridCol w="4365217">
                  <a:extLst>
                    <a:ext uri="{9D8B030D-6E8A-4147-A177-3AD203B41FA5}">
                      <a16:colId xmlns:a16="http://schemas.microsoft.com/office/drawing/2014/main" val="3782023084"/>
                    </a:ext>
                  </a:extLst>
                </a:gridCol>
              </a:tblGrid>
              <a:tr h="0">
                <a:tc>
                  <a:txBody>
                    <a:bodyPr/>
                    <a:lstStyle/>
                    <a:p>
                      <a:r>
                        <a:rPr lang="uk-UA" dirty="0"/>
                        <a:t>Чого бракувало?</a:t>
                      </a:r>
                    </a:p>
                  </a:txBody>
                  <a:tcPr/>
                </a:tc>
                <a:extLst>
                  <a:ext uri="{0D108BD9-81ED-4DB2-BD59-A6C34878D82A}">
                    <a16:rowId xmlns:a16="http://schemas.microsoft.com/office/drawing/2014/main" val="8946018"/>
                  </a:ext>
                </a:extLst>
              </a:tr>
            </a:tbl>
          </a:graphicData>
        </a:graphic>
      </p:graphicFrame>
      <p:graphicFrame>
        <p:nvGraphicFramePr>
          <p:cNvPr id="13" name="Таблиця 13">
            <a:extLst>
              <a:ext uri="{FF2B5EF4-FFF2-40B4-BE49-F238E27FC236}">
                <a16:creationId xmlns:a16="http://schemas.microsoft.com/office/drawing/2014/main" id="{D3AB8949-E8B7-4C3D-B328-C7000D1B23F2}"/>
              </a:ext>
            </a:extLst>
          </p:cNvPr>
          <p:cNvGraphicFramePr>
            <a:graphicFrameLocks noGrp="1"/>
          </p:cNvGraphicFramePr>
          <p:nvPr>
            <p:extLst>
              <p:ext uri="{D42A27DB-BD31-4B8C-83A1-F6EECF244321}">
                <p14:modId xmlns:p14="http://schemas.microsoft.com/office/powerpoint/2010/main" val="2011894816"/>
              </p:ext>
            </p:extLst>
          </p:nvPr>
        </p:nvGraphicFramePr>
        <p:xfrm>
          <a:off x="6473413" y="5686545"/>
          <a:ext cx="4365218" cy="370840"/>
        </p:xfrm>
        <a:graphic>
          <a:graphicData uri="http://schemas.openxmlformats.org/drawingml/2006/table">
            <a:tbl>
              <a:tblPr firstRow="1" bandRow="1">
                <a:tableStyleId>{5C22544A-7EE6-4342-B048-85BDC9FD1C3A}</a:tableStyleId>
              </a:tblPr>
              <a:tblGrid>
                <a:gridCol w="2472663">
                  <a:extLst>
                    <a:ext uri="{9D8B030D-6E8A-4147-A177-3AD203B41FA5}">
                      <a16:colId xmlns:a16="http://schemas.microsoft.com/office/drawing/2014/main" val="487305964"/>
                    </a:ext>
                  </a:extLst>
                </a:gridCol>
                <a:gridCol w="1892555">
                  <a:extLst>
                    <a:ext uri="{9D8B030D-6E8A-4147-A177-3AD203B41FA5}">
                      <a16:colId xmlns:a16="http://schemas.microsoft.com/office/drawing/2014/main" val="1297245075"/>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71868971"/>
                  </a:ext>
                </a:extLst>
              </a:tr>
            </a:tbl>
          </a:graphicData>
        </a:graphic>
      </p:graphicFrame>
      <p:graphicFrame>
        <p:nvGraphicFramePr>
          <p:cNvPr id="14" name="Таблиця 14">
            <a:extLst>
              <a:ext uri="{FF2B5EF4-FFF2-40B4-BE49-F238E27FC236}">
                <a16:creationId xmlns:a16="http://schemas.microsoft.com/office/drawing/2014/main" id="{7F819AD6-646A-4990-9D1B-7BE1F67D0584}"/>
              </a:ext>
            </a:extLst>
          </p:cNvPr>
          <p:cNvGraphicFramePr>
            <a:graphicFrameLocks noGrp="1"/>
          </p:cNvGraphicFramePr>
          <p:nvPr>
            <p:extLst>
              <p:ext uri="{D42A27DB-BD31-4B8C-83A1-F6EECF244321}">
                <p14:modId xmlns:p14="http://schemas.microsoft.com/office/powerpoint/2010/main" val="3190747660"/>
              </p:ext>
            </p:extLst>
          </p:nvPr>
        </p:nvGraphicFramePr>
        <p:xfrm>
          <a:off x="6473413" y="6110676"/>
          <a:ext cx="4356538" cy="640080"/>
        </p:xfrm>
        <a:graphic>
          <a:graphicData uri="http://schemas.openxmlformats.org/drawingml/2006/table">
            <a:tbl>
              <a:tblPr firstRow="1" bandRow="1">
                <a:tableStyleId>{5C22544A-7EE6-4342-B048-85BDC9FD1C3A}</a:tableStyleId>
              </a:tblPr>
              <a:tblGrid>
                <a:gridCol w="4356538">
                  <a:extLst>
                    <a:ext uri="{9D8B030D-6E8A-4147-A177-3AD203B41FA5}">
                      <a16:colId xmlns:a16="http://schemas.microsoft.com/office/drawing/2014/main" val="3257601997"/>
                    </a:ext>
                  </a:extLst>
                </a:gridCol>
              </a:tblGrid>
              <a:tr h="370840">
                <a:tc>
                  <a:txBody>
                    <a:bodyPr/>
                    <a:lstStyle/>
                    <a:p>
                      <a:r>
                        <a:rPr lang="uk-UA" dirty="0"/>
                        <a:t>Які виникли труднощі (комунікативні, технічні тощо)?</a:t>
                      </a:r>
                    </a:p>
                  </a:txBody>
                  <a:tcPr/>
                </a:tc>
                <a:extLst>
                  <a:ext uri="{0D108BD9-81ED-4DB2-BD59-A6C34878D82A}">
                    <a16:rowId xmlns:a16="http://schemas.microsoft.com/office/drawing/2014/main" val="2944306703"/>
                  </a:ext>
                </a:extLst>
              </a:tr>
            </a:tbl>
          </a:graphicData>
        </a:graphic>
      </p:graphicFrame>
      <p:cxnSp>
        <p:nvCxnSpPr>
          <p:cNvPr id="23" name="Пряма зі стрілкою 22">
            <a:extLst>
              <a:ext uri="{FF2B5EF4-FFF2-40B4-BE49-F238E27FC236}">
                <a16:creationId xmlns:a16="http://schemas.microsoft.com/office/drawing/2014/main" id="{F7A99177-290C-4419-96BB-02431630E2BA}"/>
              </a:ext>
            </a:extLst>
          </p:cNvPr>
          <p:cNvCxnSpPr>
            <a:cxnSpLocks/>
          </p:cNvCxnSpPr>
          <p:nvPr/>
        </p:nvCxnSpPr>
        <p:spPr>
          <a:xfrm>
            <a:off x="9842428" y="5915304"/>
            <a:ext cx="8681" cy="3364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8" name="Таблиця 28">
            <a:extLst>
              <a:ext uri="{FF2B5EF4-FFF2-40B4-BE49-F238E27FC236}">
                <a16:creationId xmlns:a16="http://schemas.microsoft.com/office/drawing/2014/main" id="{BD264708-7FAC-45B5-8168-7A7B1714F633}"/>
              </a:ext>
            </a:extLst>
          </p:cNvPr>
          <p:cNvGraphicFramePr>
            <a:graphicFrameLocks noGrp="1"/>
          </p:cNvGraphicFramePr>
          <p:nvPr>
            <p:extLst>
              <p:ext uri="{D42A27DB-BD31-4B8C-83A1-F6EECF244321}">
                <p14:modId xmlns:p14="http://schemas.microsoft.com/office/powerpoint/2010/main" val="1615617295"/>
              </p:ext>
            </p:extLst>
          </p:nvPr>
        </p:nvGraphicFramePr>
        <p:xfrm>
          <a:off x="5475191" y="1205509"/>
          <a:ext cx="5457372" cy="365760"/>
        </p:xfrm>
        <a:graphic>
          <a:graphicData uri="http://schemas.openxmlformats.org/drawingml/2006/table">
            <a:tbl>
              <a:tblPr firstRow="1" bandRow="1">
                <a:tableStyleId>{5C22544A-7EE6-4342-B048-85BDC9FD1C3A}</a:tableStyleId>
              </a:tblPr>
              <a:tblGrid>
                <a:gridCol w="2728686">
                  <a:extLst>
                    <a:ext uri="{9D8B030D-6E8A-4147-A177-3AD203B41FA5}">
                      <a16:colId xmlns:a16="http://schemas.microsoft.com/office/drawing/2014/main" val="50148026"/>
                    </a:ext>
                  </a:extLst>
                </a:gridCol>
                <a:gridCol w="2728686">
                  <a:extLst>
                    <a:ext uri="{9D8B030D-6E8A-4147-A177-3AD203B41FA5}">
                      <a16:colId xmlns:a16="http://schemas.microsoft.com/office/drawing/2014/main" val="830778185"/>
                    </a:ext>
                  </a:extLst>
                </a:gridCol>
              </a:tblGrid>
              <a:tr h="328448">
                <a:tc>
                  <a:txBody>
                    <a:bodyPr/>
                    <a:lstStyle/>
                    <a:p>
                      <a:r>
                        <a:rPr lang="uk-UA" sz="1600" dirty="0"/>
                        <a:t>З</a:t>
                      </a:r>
                      <a:r>
                        <a:rPr lang="uk-UA" dirty="0"/>
                        <a:t> ___._________202___</a:t>
                      </a:r>
                    </a:p>
                  </a:txBody>
                  <a:tcPr/>
                </a:tc>
                <a:tc>
                  <a:txBody>
                    <a:bodyPr/>
                    <a:lstStyle/>
                    <a:p>
                      <a:r>
                        <a:rPr lang="uk-UA" sz="1600" dirty="0"/>
                        <a:t>ПО</a:t>
                      </a:r>
                      <a:r>
                        <a:rPr lang="uk-UA" dirty="0"/>
                        <a:t> ___._______202__</a:t>
                      </a:r>
                    </a:p>
                  </a:txBody>
                  <a:tcPr/>
                </a:tc>
                <a:extLst>
                  <a:ext uri="{0D108BD9-81ED-4DB2-BD59-A6C34878D82A}">
                    <a16:rowId xmlns:a16="http://schemas.microsoft.com/office/drawing/2014/main" val="2223876107"/>
                  </a:ext>
                </a:extLst>
              </a:tr>
            </a:tbl>
          </a:graphicData>
        </a:graphic>
      </p:graphicFrame>
      <p:cxnSp>
        <p:nvCxnSpPr>
          <p:cNvPr id="30" name="Пряма зі стрілкою 29">
            <a:extLst>
              <a:ext uri="{FF2B5EF4-FFF2-40B4-BE49-F238E27FC236}">
                <a16:creationId xmlns:a16="http://schemas.microsoft.com/office/drawing/2014/main" id="{083C5067-DC06-40BA-8EE5-733A824E6AB7}"/>
              </a:ext>
            </a:extLst>
          </p:cNvPr>
          <p:cNvCxnSpPr>
            <a:cxnSpLocks/>
          </p:cNvCxnSpPr>
          <p:nvPr/>
        </p:nvCxnSpPr>
        <p:spPr>
          <a:xfrm>
            <a:off x="9851109" y="4481780"/>
            <a:ext cx="8681" cy="3364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Таблиця 31">
            <a:extLst>
              <a:ext uri="{FF2B5EF4-FFF2-40B4-BE49-F238E27FC236}">
                <a16:creationId xmlns:a16="http://schemas.microsoft.com/office/drawing/2014/main" id="{BDDE3318-A51B-47B2-B9F9-092CC1C8D310}"/>
              </a:ext>
            </a:extLst>
          </p:cNvPr>
          <p:cNvGraphicFramePr>
            <a:graphicFrameLocks noGrp="1"/>
          </p:cNvGraphicFramePr>
          <p:nvPr>
            <p:extLst>
              <p:ext uri="{D42A27DB-BD31-4B8C-83A1-F6EECF244321}">
                <p14:modId xmlns:p14="http://schemas.microsoft.com/office/powerpoint/2010/main" val="556395959"/>
              </p:ext>
            </p:extLst>
          </p:nvPr>
        </p:nvGraphicFramePr>
        <p:xfrm>
          <a:off x="5457829" y="1604945"/>
          <a:ext cx="5457372" cy="640080"/>
        </p:xfrm>
        <a:graphic>
          <a:graphicData uri="http://schemas.openxmlformats.org/drawingml/2006/table">
            <a:tbl>
              <a:tblPr firstRow="1" bandRow="1">
                <a:tableStyleId>{5C22544A-7EE6-4342-B048-85BDC9FD1C3A}</a:tableStyleId>
              </a:tblPr>
              <a:tblGrid>
                <a:gridCol w="5457372">
                  <a:extLst>
                    <a:ext uri="{9D8B030D-6E8A-4147-A177-3AD203B41FA5}">
                      <a16:colId xmlns:a16="http://schemas.microsoft.com/office/drawing/2014/main" val="1495716596"/>
                    </a:ext>
                  </a:extLst>
                </a:gridCol>
              </a:tblGrid>
              <a:tr h="370840">
                <a:tc>
                  <a:txBody>
                    <a:bodyPr/>
                    <a:lstStyle/>
                    <a:p>
                      <a:r>
                        <a:rPr lang="uk-UA" dirty="0"/>
                        <a:t>головний спеціаліст відділу….управління…Департаменту</a:t>
                      </a:r>
                    </a:p>
                  </a:txBody>
                  <a:tcPr/>
                </a:tc>
                <a:extLst>
                  <a:ext uri="{0D108BD9-81ED-4DB2-BD59-A6C34878D82A}">
                    <a16:rowId xmlns:a16="http://schemas.microsoft.com/office/drawing/2014/main" val="3797367677"/>
                  </a:ext>
                </a:extLst>
              </a:tr>
            </a:tbl>
          </a:graphicData>
        </a:graphic>
      </p:graphicFrame>
    </p:spTree>
    <p:extLst>
      <p:ext uri="{BB962C8B-B14F-4D97-AF65-F5344CB8AC3E}">
        <p14:creationId xmlns:p14="http://schemas.microsoft.com/office/powerpoint/2010/main" val="1383688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56CBC3-385F-4923-A8BD-C874D19053AD}"/>
              </a:ext>
            </a:extLst>
          </p:cNvPr>
          <p:cNvSpPr>
            <a:spLocks noGrp="1"/>
          </p:cNvSpPr>
          <p:nvPr>
            <p:ph type="title"/>
          </p:nvPr>
        </p:nvSpPr>
        <p:spPr>
          <a:xfrm>
            <a:off x="8723086" y="365126"/>
            <a:ext cx="2630714" cy="315912"/>
          </a:xfrm>
        </p:spPr>
        <p:txBody>
          <a:bodyPr>
            <a:normAutofit/>
          </a:bodyPr>
          <a:lstStyle/>
          <a:p>
            <a:r>
              <a:rPr lang="uk-UA" sz="1600" dirty="0"/>
              <a:t>Продовження форми (ст.2)</a:t>
            </a:r>
          </a:p>
        </p:txBody>
      </p:sp>
      <p:sp>
        <p:nvSpPr>
          <p:cNvPr id="3" name="Місце для вмісту 2">
            <a:extLst>
              <a:ext uri="{FF2B5EF4-FFF2-40B4-BE49-F238E27FC236}">
                <a16:creationId xmlns:a16="http://schemas.microsoft.com/office/drawing/2014/main" id="{F6C112B6-2DAB-4FDB-92A3-557442ECE387}"/>
              </a:ext>
            </a:extLst>
          </p:cNvPr>
          <p:cNvSpPr>
            <a:spLocks noGrp="1"/>
          </p:cNvSpPr>
          <p:nvPr>
            <p:ph idx="1"/>
          </p:nvPr>
        </p:nvSpPr>
        <p:spPr>
          <a:xfrm>
            <a:off x="1016000" y="870857"/>
            <a:ext cx="10337800" cy="5306106"/>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 Чи зрозумілі Вам Ваші посадові обов’язки?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 Чи надихає до роботи атмосфера у Вашому новому колективі (перше враження)?</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uk-UA" sz="1600"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a:t>
            </a:r>
            <a:r>
              <a:rPr lang="uk-UA" sz="1600" dirty="0">
                <a:solidFill>
                  <a:srgbClr val="1A1A1A"/>
                </a:solidFill>
                <a:latin typeface="Times New Roman" panose="02020603050405020304" pitchFamily="18" charset="0"/>
                <a:cs typeface="Times New Roman" panose="02020603050405020304" pitchFamily="18" charset="0"/>
              </a:rPr>
              <a:t>Спростуйте або підтвердьте твердження: «Я забезпечений усім необхідним (робоче місце, комп’ютерна техніка, методичне забезпечення) для повноцінного виконання своїх посадових обов’язків?</a:t>
            </a:r>
            <a:endParaRPr lang="uk-UA" sz="1600"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uk-UA" sz="1600"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uk-UA" sz="1600"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uk-UA" sz="1600" dirty="0">
                <a:solidFill>
                  <a:prstClr val="black"/>
                </a:solidFill>
                <a:latin typeface="Times New Roman" panose="02020603050405020304" pitchFamily="18" charset="0"/>
                <a:cs typeface="Times New Roman" panose="02020603050405020304" pitchFamily="18" charset="0"/>
              </a:rPr>
              <a:t>8. Чи рівномірно, на Вашу думку, </a:t>
            </a:r>
            <a:r>
              <a:rPr lang="uk-UA" sz="1600" dirty="0" err="1">
                <a:solidFill>
                  <a:prstClr val="black"/>
                </a:solidFill>
                <a:latin typeface="Times New Roman" panose="02020603050405020304" pitchFamily="18" charset="0"/>
                <a:cs typeface="Times New Roman" panose="02020603050405020304" pitchFamily="18" charset="0"/>
              </a:rPr>
              <a:t>розподілено</a:t>
            </a:r>
            <a:r>
              <a:rPr lang="uk-UA" sz="1600" dirty="0">
                <a:solidFill>
                  <a:prstClr val="black"/>
                </a:solidFill>
                <a:latin typeface="Times New Roman" panose="02020603050405020304" pitchFamily="18" charset="0"/>
                <a:cs typeface="Times New Roman" panose="02020603050405020304" pitchFamily="18" charset="0"/>
              </a:rPr>
              <a:t> навантаження між працівниками у Вашому структурному підрозділі?</a:t>
            </a:r>
            <a:endParaRPr lang="uk-UA" sz="1600" dirty="0"/>
          </a:p>
        </p:txBody>
      </p:sp>
      <p:graphicFrame>
        <p:nvGraphicFramePr>
          <p:cNvPr id="4" name="Таблиця 4">
            <a:extLst>
              <a:ext uri="{FF2B5EF4-FFF2-40B4-BE49-F238E27FC236}">
                <a16:creationId xmlns:a16="http://schemas.microsoft.com/office/drawing/2014/main" id="{C935DA97-A014-4F06-A796-5326E6DA70A5}"/>
              </a:ext>
            </a:extLst>
          </p:cNvPr>
          <p:cNvGraphicFramePr>
            <a:graphicFrameLocks noGrp="1"/>
          </p:cNvGraphicFramePr>
          <p:nvPr>
            <p:extLst>
              <p:ext uri="{D42A27DB-BD31-4B8C-83A1-F6EECF244321}">
                <p14:modId xmlns:p14="http://schemas.microsoft.com/office/powerpoint/2010/main" val="786795357"/>
              </p:ext>
            </p:extLst>
          </p:nvPr>
        </p:nvGraphicFramePr>
        <p:xfrm>
          <a:off x="6865256" y="870857"/>
          <a:ext cx="4310744" cy="370840"/>
        </p:xfrm>
        <a:graphic>
          <a:graphicData uri="http://schemas.openxmlformats.org/drawingml/2006/table">
            <a:tbl>
              <a:tblPr firstRow="1" bandRow="1">
                <a:tableStyleId>{5C22544A-7EE6-4342-B048-85BDC9FD1C3A}</a:tableStyleId>
              </a:tblPr>
              <a:tblGrid>
                <a:gridCol w="2155372">
                  <a:extLst>
                    <a:ext uri="{9D8B030D-6E8A-4147-A177-3AD203B41FA5}">
                      <a16:colId xmlns:a16="http://schemas.microsoft.com/office/drawing/2014/main" val="1439207329"/>
                    </a:ext>
                  </a:extLst>
                </a:gridCol>
                <a:gridCol w="2155372">
                  <a:extLst>
                    <a:ext uri="{9D8B030D-6E8A-4147-A177-3AD203B41FA5}">
                      <a16:colId xmlns:a16="http://schemas.microsoft.com/office/drawing/2014/main" val="1712546877"/>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128262989"/>
                  </a:ext>
                </a:extLst>
              </a:tr>
            </a:tbl>
          </a:graphicData>
        </a:graphic>
      </p:graphicFrame>
      <p:graphicFrame>
        <p:nvGraphicFramePr>
          <p:cNvPr id="5" name="Таблиця 5">
            <a:extLst>
              <a:ext uri="{FF2B5EF4-FFF2-40B4-BE49-F238E27FC236}">
                <a16:creationId xmlns:a16="http://schemas.microsoft.com/office/drawing/2014/main" id="{8A6C64EC-0FEA-456F-9FF3-6304CAED1830}"/>
              </a:ext>
            </a:extLst>
          </p:cNvPr>
          <p:cNvGraphicFramePr>
            <a:graphicFrameLocks noGrp="1"/>
          </p:cNvGraphicFramePr>
          <p:nvPr>
            <p:extLst>
              <p:ext uri="{D42A27DB-BD31-4B8C-83A1-F6EECF244321}">
                <p14:modId xmlns:p14="http://schemas.microsoft.com/office/powerpoint/2010/main" val="2693147433"/>
              </p:ext>
            </p:extLst>
          </p:nvPr>
        </p:nvGraphicFramePr>
        <p:xfrm>
          <a:off x="1177471" y="1435915"/>
          <a:ext cx="10014857" cy="640080"/>
        </p:xfrm>
        <a:graphic>
          <a:graphicData uri="http://schemas.openxmlformats.org/drawingml/2006/table">
            <a:tbl>
              <a:tblPr firstRow="1" bandRow="1">
                <a:tableStyleId>{5C22544A-7EE6-4342-B048-85BDC9FD1C3A}</a:tableStyleId>
              </a:tblPr>
              <a:tblGrid>
                <a:gridCol w="10014857">
                  <a:extLst>
                    <a:ext uri="{9D8B030D-6E8A-4147-A177-3AD203B41FA5}">
                      <a16:colId xmlns:a16="http://schemas.microsoft.com/office/drawing/2014/main" val="3370783124"/>
                    </a:ext>
                  </a:extLst>
                </a:gridCol>
              </a:tblGrid>
              <a:tr h="370840">
                <a:tc>
                  <a:txBody>
                    <a:bodyPr/>
                    <a:lstStyle/>
                    <a:p>
                      <a:r>
                        <a:rPr lang="uk-UA" dirty="0"/>
                        <a:t>Що саме не  зрозуміло (обсяги роботи, невідповідність виконуваної роботи посадовим обов’язкам тощо)?</a:t>
                      </a:r>
                    </a:p>
                  </a:txBody>
                  <a:tcPr/>
                </a:tc>
                <a:extLst>
                  <a:ext uri="{0D108BD9-81ED-4DB2-BD59-A6C34878D82A}">
                    <a16:rowId xmlns:a16="http://schemas.microsoft.com/office/drawing/2014/main" val="438647655"/>
                  </a:ext>
                </a:extLst>
              </a:tr>
            </a:tbl>
          </a:graphicData>
        </a:graphic>
      </p:graphicFrame>
      <p:cxnSp>
        <p:nvCxnSpPr>
          <p:cNvPr id="7" name="Пряма зі стрілкою 6">
            <a:extLst>
              <a:ext uri="{FF2B5EF4-FFF2-40B4-BE49-F238E27FC236}">
                <a16:creationId xmlns:a16="http://schemas.microsoft.com/office/drawing/2014/main" id="{CD197AE1-8C5B-4E4A-8C87-4664A8D304C6}"/>
              </a:ext>
            </a:extLst>
          </p:cNvPr>
          <p:cNvCxnSpPr/>
          <p:nvPr/>
        </p:nvCxnSpPr>
        <p:spPr>
          <a:xfrm>
            <a:off x="10038443" y="1241697"/>
            <a:ext cx="0" cy="189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Таблиця 8">
            <a:extLst>
              <a:ext uri="{FF2B5EF4-FFF2-40B4-BE49-F238E27FC236}">
                <a16:creationId xmlns:a16="http://schemas.microsoft.com/office/drawing/2014/main" id="{73F17D16-D77A-4796-AD62-5C999E6AC2AA}"/>
              </a:ext>
            </a:extLst>
          </p:cNvPr>
          <p:cNvGraphicFramePr>
            <a:graphicFrameLocks noGrp="1"/>
          </p:cNvGraphicFramePr>
          <p:nvPr>
            <p:extLst>
              <p:ext uri="{D42A27DB-BD31-4B8C-83A1-F6EECF244321}">
                <p14:modId xmlns:p14="http://schemas.microsoft.com/office/powerpoint/2010/main" val="2961540256"/>
              </p:ext>
            </p:extLst>
          </p:nvPr>
        </p:nvGraphicFramePr>
        <p:xfrm>
          <a:off x="6865256" y="2641053"/>
          <a:ext cx="4310744" cy="370840"/>
        </p:xfrm>
        <a:graphic>
          <a:graphicData uri="http://schemas.openxmlformats.org/drawingml/2006/table">
            <a:tbl>
              <a:tblPr firstRow="1" bandRow="1">
                <a:tableStyleId>{5C22544A-7EE6-4342-B048-85BDC9FD1C3A}</a:tableStyleId>
              </a:tblPr>
              <a:tblGrid>
                <a:gridCol w="2155372">
                  <a:extLst>
                    <a:ext uri="{9D8B030D-6E8A-4147-A177-3AD203B41FA5}">
                      <a16:colId xmlns:a16="http://schemas.microsoft.com/office/drawing/2014/main" val="3035931641"/>
                    </a:ext>
                  </a:extLst>
                </a:gridCol>
                <a:gridCol w="2155372">
                  <a:extLst>
                    <a:ext uri="{9D8B030D-6E8A-4147-A177-3AD203B41FA5}">
                      <a16:colId xmlns:a16="http://schemas.microsoft.com/office/drawing/2014/main" val="3208014991"/>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3841603929"/>
                  </a:ext>
                </a:extLst>
              </a:tr>
            </a:tbl>
          </a:graphicData>
        </a:graphic>
      </p:graphicFrame>
      <p:graphicFrame>
        <p:nvGraphicFramePr>
          <p:cNvPr id="9" name="Таблиця 9">
            <a:extLst>
              <a:ext uri="{FF2B5EF4-FFF2-40B4-BE49-F238E27FC236}">
                <a16:creationId xmlns:a16="http://schemas.microsoft.com/office/drawing/2014/main" id="{EB9371C6-32C8-481C-BE28-EF39FB341B99}"/>
              </a:ext>
            </a:extLst>
          </p:cNvPr>
          <p:cNvGraphicFramePr>
            <a:graphicFrameLocks noGrp="1"/>
          </p:cNvGraphicFramePr>
          <p:nvPr>
            <p:extLst>
              <p:ext uri="{D42A27DB-BD31-4B8C-83A1-F6EECF244321}">
                <p14:modId xmlns:p14="http://schemas.microsoft.com/office/powerpoint/2010/main" val="2996472680"/>
              </p:ext>
            </p:extLst>
          </p:nvPr>
        </p:nvGraphicFramePr>
        <p:xfrm>
          <a:off x="1177470" y="3121275"/>
          <a:ext cx="9998530" cy="370840"/>
        </p:xfrm>
        <a:graphic>
          <a:graphicData uri="http://schemas.openxmlformats.org/drawingml/2006/table">
            <a:tbl>
              <a:tblPr firstRow="1" bandRow="1">
                <a:tableStyleId>{5C22544A-7EE6-4342-B048-85BDC9FD1C3A}</a:tableStyleId>
              </a:tblPr>
              <a:tblGrid>
                <a:gridCol w="9998530">
                  <a:extLst>
                    <a:ext uri="{9D8B030D-6E8A-4147-A177-3AD203B41FA5}">
                      <a16:colId xmlns:a16="http://schemas.microsoft.com/office/drawing/2014/main" val="1282817283"/>
                    </a:ext>
                  </a:extLst>
                </a:gridCol>
              </a:tblGrid>
              <a:tr h="370840">
                <a:tc>
                  <a:txBody>
                    <a:bodyPr/>
                    <a:lstStyle/>
                    <a:p>
                      <a:r>
                        <a:rPr lang="uk-UA" dirty="0"/>
                        <a:t>Чому (працівники підрозділу мають проблеми з комунікацією, висока конкурентність тощо)</a:t>
                      </a:r>
                    </a:p>
                  </a:txBody>
                  <a:tcPr/>
                </a:tc>
                <a:extLst>
                  <a:ext uri="{0D108BD9-81ED-4DB2-BD59-A6C34878D82A}">
                    <a16:rowId xmlns:a16="http://schemas.microsoft.com/office/drawing/2014/main" val="1281679682"/>
                  </a:ext>
                </a:extLst>
              </a:tr>
            </a:tbl>
          </a:graphicData>
        </a:graphic>
      </p:graphicFrame>
      <p:graphicFrame>
        <p:nvGraphicFramePr>
          <p:cNvPr id="10" name="Таблиця 10">
            <a:extLst>
              <a:ext uri="{FF2B5EF4-FFF2-40B4-BE49-F238E27FC236}">
                <a16:creationId xmlns:a16="http://schemas.microsoft.com/office/drawing/2014/main" id="{D22A36B3-FA54-4CAE-A638-B729955550DD}"/>
              </a:ext>
            </a:extLst>
          </p:cNvPr>
          <p:cNvGraphicFramePr>
            <a:graphicFrameLocks noGrp="1"/>
          </p:cNvGraphicFramePr>
          <p:nvPr>
            <p:extLst>
              <p:ext uri="{D42A27DB-BD31-4B8C-83A1-F6EECF244321}">
                <p14:modId xmlns:p14="http://schemas.microsoft.com/office/powerpoint/2010/main" val="1459854981"/>
              </p:ext>
            </p:extLst>
          </p:nvPr>
        </p:nvGraphicFramePr>
        <p:xfrm>
          <a:off x="6881584" y="4465231"/>
          <a:ext cx="4310744" cy="370840"/>
        </p:xfrm>
        <a:graphic>
          <a:graphicData uri="http://schemas.openxmlformats.org/drawingml/2006/table">
            <a:tbl>
              <a:tblPr firstRow="1" bandRow="1">
                <a:tableStyleId>{5C22544A-7EE6-4342-B048-85BDC9FD1C3A}</a:tableStyleId>
              </a:tblPr>
              <a:tblGrid>
                <a:gridCol w="2155372">
                  <a:extLst>
                    <a:ext uri="{9D8B030D-6E8A-4147-A177-3AD203B41FA5}">
                      <a16:colId xmlns:a16="http://schemas.microsoft.com/office/drawing/2014/main" val="832069"/>
                    </a:ext>
                  </a:extLst>
                </a:gridCol>
                <a:gridCol w="2155372">
                  <a:extLst>
                    <a:ext uri="{9D8B030D-6E8A-4147-A177-3AD203B41FA5}">
                      <a16:colId xmlns:a16="http://schemas.microsoft.com/office/drawing/2014/main" val="401906537"/>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3760048771"/>
                  </a:ext>
                </a:extLst>
              </a:tr>
            </a:tbl>
          </a:graphicData>
        </a:graphic>
      </p:graphicFrame>
      <p:graphicFrame>
        <p:nvGraphicFramePr>
          <p:cNvPr id="11" name="Таблиця 11">
            <a:extLst>
              <a:ext uri="{FF2B5EF4-FFF2-40B4-BE49-F238E27FC236}">
                <a16:creationId xmlns:a16="http://schemas.microsoft.com/office/drawing/2014/main" id="{07B7F8F3-4195-4F45-8C9B-08F951D05066}"/>
              </a:ext>
            </a:extLst>
          </p:cNvPr>
          <p:cNvGraphicFramePr>
            <a:graphicFrameLocks noGrp="1"/>
          </p:cNvGraphicFramePr>
          <p:nvPr>
            <p:extLst>
              <p:ext uri="{D42A27DB-BD31-4B8C-83A1-F6EECF244321}">
                <p14:modId xmlns:p14="http://schemas.microsoft.com/office/powerpoint/2010/main" val="4056402542"/>
              </p:ext>
            </p:extLst>
          </p:nvPr>
        </p:nvGraphicFramePr>
        <p:xfrm>
          <a:off x="1193798" y="4900718"/>
          <a:ext cx="9998530" cy="370840"/>
        </p:xfrm>
        <a:graphic>
          <a:graphicData uri="http://schemas.openxmlformats.org/drawingml/2006/table">
            <a:tbl>
              <a:tblPr firstRow="1" bandRow="1">
                <a:tableStyleId>{5C22544A-7EE6-4342-B048-85BDC9FD1C3A}</a:tableStyleId>
              </a:tblPr>
              <a:tblGrid>
                <a:gridCol w="9998530">
                  <a:extLst>
                    <a:ext uri="{9D8B030D-6E8A-4147-A177-3AD203B41FA5}">
                      <a16:colId xmlns:a16="http://schemas.microsoft.com/office/drawing/2014/main" val="3357130483"/>
                    </a:ext>
                  </a:extLst>
                </a:gridCol>
              </a:tblGrid>
              <a:tr h="370840">
                <a:tc>
                  <a:txBody>
                    <a:bodyPr/>
                    <a:lstStyle/>
                    <a:p>
                      <a:r>
                        <a:rPr lang="uk-UA" dirty="0"/>
                        <a:t>Чого не вистачало при призначенні і чи вирішено проблему на момент завершення адаптації?</a:t>
                      </a:r>
                    </a:p>
                  </a:txBody>
                  <a:tcPr/>
                </a:tc>
                <a:extLst>
                  <a:ext uri="{0D108BD9-81ED-4DB2-BD59-A6C34878D82A}">
                    <a16:rowId xmlns:a16="http://schemas.microsoft.com/office/drawing/2014/main" val="169219913"/>
                  </a:ext>
                </a:extLst>
              </a:tr>
            </a:tbl>
          </a:graphicData>
        </a:graphic>
      </p:graphicFrame>
      <p:cxnSp>
        <p:nvCxnSpPr>
          <p:cNvPr id="13" name="Пряма зі стрілкою 12">
            <a:extLst>
              <a:ext uri="{FF2B5EF4-FFF2-40B4-BE49-F238E27FC236}">
                <a16:creationId xmlns:a16="http://schemas.microsoft.com/office/drawing/2014/main" id="{B790036A-070C-4F9C-963C-A5DDAA441D5D}"/>
              </a:ext>
            </a:extLst>
          </p:cNvPr>
          <p:cNvCxnSpPr/>
          <p:nvPr/>
        </p:nvCxnSpPr>
        <p:spPr>
          <a:xfrm>
            <a:off x="10038443" y="3011893"/>
            <a:ext cx="0" cy="109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Таблиця 16">
            <a:extLst>
              <a:ext uri="{FF2B5EF4-FFF2-40B4-BE49-F238E27FC236}">
                <a16:creationId xmlns:a16="http://schemas.microsoft.com/office/drawing/2014/main" id="{E4275E3B-4772-46BD-8B40-C6E2CABC6B9E}"/>
              </a:ext>
            </a:extLst>
          </p:cNvPr>
          <p:cNvGraphicFramePr>
            <a:graphicFrameLocks noGrp="1"/>
          </p:cNvGraphicFramePr>
          <p:nvPr>
            <p:extLst>
              <p:ext uri="{D42A27DB-BD31-4B8C-83A1-F6EECF244321}">
                <p14:modId xmlns:p14="http://schemas.microsoft.com/office/powerpoint/2010/main" val="3844134881"/>
              </p:ext>
            </p:extLst>
          </p:nvPr>
        </p:nvGraphicFramePr>
        <p:xfrm>
          <a:off x="6865256" y="5510511"/>
          <a:ext cx="4327072" cy="370840"/>
        </p:xfrm>
        <a:graphic>
          <a:graphicData uri="http://schemas.openxmlformats.org/drawingml/2006/table">
            <a:tbl>
              <a:tblPr firstRow="1" bandRow="1">
                <a:tableStyleId>{5C22544A-7EE6-4342-B048-85BDC9FD1C3A}</a:tableStyleId>
              </a:tblPr>
              <a:tblGrid>
                <a:gridCol w="2163536">
                  <a:extLst>
                    <a:ext uri="{9D8B030D-6E8A-4147-A177-3AD203B41FA5}">
                      <a16:colId xmlns:a16="http://schemas.microsoft.com/office/drawing/2014/main" val="1477023308"/>
                    </a:ext>
                  </a:extLst>
                </a:gridCol>
                <a:gridCol w="2163536">
                  <a:extLst>
                    <a:ext uri="{9D8B030D-6E8A-4147-A177-3AD203B41FA5}">
                      <a16:colId xmlns:a16="http://schemas.microsoft.com/office/drawing/2014/main" val="1917877529"/>
                    </a:ext>
                  </a:extLst>
                </a:gridCol>
              </a:tblGrid>
              <a:tr h="370840">
                <a:tc>
                  <a:txBody>
                    <a:bodyPr/>
                    <a:lstStyle/>
                    <a:p>
                      <a:pPr algn="ctr"/>
                      <a:r>
                        <a:rPr lang="uk-UA" dirty="0"/>
                        <a:t>так </a:t>
                      </a:r>
                    </a:p>
                  </a:txBody>
                  <a:tcPr/>
                </a:tc>
                <a:tc>
                  <a:txBody>
                    <a:bodyPr/>
                    <a:lstStyle/>
                    <a:p>
                      <a:pPr algn="ctr"/>
                      <a:r>
                        <a:rPr lang="uk-UA" dirty="0"/>
                        <a:t>ні</a:t>
                      </a:r>
                    </a:p>
                  </a:txBody>
                  <a:tcPr/>
                </a:tc>
                <a:extLst>
                  <a:ext uri="{0D108BD9-81ED-4DB2-BD59-A6C34878D82A}">
                    <a16:rowId xmlns:a16="http://schemas.microsoft.com/office/drawing/2014/main" val="3668716269"/>
                  </a:ext>
                </a:extLst>
              </a:tr>
            </a:tbl>
          </a:graphicData>
        </a:graphic>
      </p:graphicFrame>
      <p:graphicFrame>
        <p:nvGraphicFramePr>
          <p:cNvPr id="17" name="Таблиця 17">
            <a:extLst>
              <a:ext uri="{FF2B5EF4-FFF2-40B4-BE49-F238E27FC236}">
                <a16:creationId xmlns:a16="http://schemas.microsoft.com/office/drawing/2014/main" id="{1281C53E-65CD-4540-AC1A-AE8A72D4F64F}"/>
              </a:ext>
            </a:extLst>
          </p:cNvPr>
          <p:cNvGraphicFramePr>
            <a:graphicFrameLocks noGrp="1"/>
          </p:cNvGraphicFramePr>
          <p:nvPr>
            <p:extLst>
              <p:ext uri="{D42A27DB-BD31-4B8C-83A1-F6EECF244321}">
                <p14:modId xmlns:p14="http://schemas.microsoft.com/office/powerpoint/2010/main" val="2806304802"/>
              </p:ext>
            </p:extLst>
          </p:nvPr>
        </p:nvGraphicFramePr>
        <p:xfrm>
          <a:off x="9027886" y="5771063"/>
          <a:ext cx="2164442" cy="483960"/>
        </p:xfrm>
        <a:graphic>
          <a:graphicData uri="http://schemas.openxmlformats.org/drawingml/2006/table">
            <a:tbl>
              <a:tblPr firstRow="1" bandRow="1">
                <a:tableStyleId>{5C22544A-7EE6-4342-B048-85BDC9FD1C3A}</a:tableStyleId>
              </a:tblPr>
              <a:tblGrid>
                <a:gridCol w="2164442">
                  <a:extLst>
                    <a:ext uri="{9D8B030D-6E8A-4147-A177-3AD203B41FA5}">
                      <a16:colId xmlns:a16="http://schemas.microsoft.com/office/drawing/2014/main" val="2100479351"/>
                    </a:ext>
                  </a:extLst>
                </a:gridCol>
              </a:tblGrid>
              <a:tr h="483960">
                <a:tc>
                  <a:txBody>
                    <a:bodyPr/>
                    <a:lstStyle/>
                    <a:p>
                      <a:r>
                        <a:rPr lang="uk-UA" dirty="0"/>
                        <a:t>Обґрунтуйте</a:t>
                      </a:r>
                    </a:p>
                  </a:txBody>
                  <a:tcPr/>
                </a:tc>
                <a:extLst>
                  <a:ext uri="{0D108BD9-81ED-4DB2-BD59-A6C34878D82A}">
                    <a16:rowId xmlns:a16="http://schemas.microsoft.com/office/drawing/2014/main" val="3911855564"/>
                  </a:ext>
                </a:extLst>
              </a:tr>
            </a:tbl>
          </a:graphicData>
        </a:graphic>
      </p:graphicFrame>
      <p:cxnSp>
        <p:nvCxnSpPr>
          <p:cNvPr id="19" name="Пряма зі стрілкою 18">
            <a:extLst>
              <a:ext uri="{FF2B5EF4-FFF2-40B4-BE49-F238E27FC236}">
                <a16:creationId xmlns:a16="http://schemas.microsoft.com/office/drawing/2014/main" id="{C8729000-B5C1-4639-884E-A811AFE56788}"/>
              </a:ext>
            </a:extLst>
          </p:cNvPr>
          <p:cNvCxnSpPr/>
          <p:nvPr/>
        </p:nvCxnSpPr>
        <p:spPr>
          <a:xfrm>
            <a:off x="10038443" y="4706573"/>
            <a:ext cx="0" cy="258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910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EA17EA-C947-4DF1-9467-D5ED17289D2D}"/>
              </a:ext>
            </a:extLst>
          </p:cNvPr>
          <p:cNvSpPr>
            <a:spLocks noGrp="1"/>
          </p:cNvSpPr>
          <p:nvPr>
            <p:ph type="title"/>
          </p:nvPr>
        </p:nvSpPr>
        <p:spPr>
          <a:xfrm>
            <a:off x="8474528" y="38846"/>
            <a:ext cx="2703285" cy="464457"/>
          </a:xfrm>
        </p:spPr>
        <p:txBody>
          <a:bodyPr>
            <a:normAutofit/>
          </a:bodyPr>
          <a:lstStyle/>
          <a:p>
            <a:r>
              <a:rPr lang="uk-UA" sz="1600" dirty="0">
                <a:latin typeface="Times New Roman" panose="02020603050405020304" pitchFamily="18" charset="0"/>
                <a:cs typeface="Times New Roman" panose="02020603050405020304" pitchFamily="18" charset="0"/>
              </a:rPr>
              <a:t>Продовження форми (ст.3)</a:t>
            </a:r>
          </a:p>
        </p:txBody>
      </p:sp>
      <p:sp>
        <p:nvSpPr>
          <p:cNvPr id="3" name="Місце для вмісту 2">
            <a:extLst>
              <a:ext uri="{FF2B5EF4-FFF2-40B4-BE49-F238E27FC236}">
                <a16:creationId xmlns:a16="http://schemas.microsoft.com/office/drawing/2014/main" id="{607C9EFA-0230-4377-846D-A5BE93B4465A}"/>
              </a:ext>
            </a:extLst>
          </p:cNvPr>
          <p:cNvSpPr>
            <a:spLocks noGrp="1"/>
          </p:cNvSpPr>
          <p:nvPr>
            <p:ph idx="1"/>
          </p:nvPr>
        </p:nvSpPr>
        <p:spPr>
          <a:xfrm>
            <a:off x="838200" y="503304"/>
            <a:ext cx="10515600" cy="6020868"/>
          </a:xfrm>
        </p:spPr>
        <p:txBody>
          <a:bodyPr>
            <a:normAutofit fontScale="92500" lnSpcReduction="20000"/>
          </a:bodyPr>
          <a:lstStyle/>
          <a:p>
            <a:pPr marL="0" indent="0">
              <a:buNone/>
            </a:pPr>
            <a:r>
              <a:rPr lang="uk-UA" sz="1600" dirty="0">
                <a:latin typeface="Times New Roman" panose="02020603050405020304" pitchFamily="18" charset="0"/>
                <a:cs typeface="Times New Roman" panose="02020603050405020304" pitchFamily="18" charset="0"/>
              </a:rPr>
              <a:t>9</a:t>
            </a:r>
            <a:r>
              <a:rPr lang="uk-UA" sz="1900" dirty="0">
                <a:latin typeface="Times New Roman" panose="02020603050405020304" pitchFamily="18" charset="0"/>
                <a:cs typeface="Times New Roman" panose="02020603050405020304" pitchFamily="18" charset="0"/>
              </a:rPr>
              <a:t>. Чи достатньо уваги, на Вашу думку, у структурному підрозділі приділяється новопризначеному працівнику (чи отримали Ви допомогу, коли її потребували, від наставника та колег у своєму структурному підрозділі ?</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600" dirty="0">
                <a:latin typeface="Times New Roman" panose="02020603050405020304" pitchFamily="18" charset="0"/>
                <a:cs typeface="Times New Roman" panose="02020603050405020304" pitchFamily="18" charset="0"/>
              </a:rPr>
              <a:t>10. </a:t>
            </a:r>
            <a:r>
              <a:rPr lang="uk-UA" sz="1900" dirty="0">
                <a:latin typeface="Times New Roman" panose="02020603050405020304" pitchFamily="18" charset="0"/>
                <a:cs typeface="Times New Roman" panose="02020603050405020304" pitchFamily="18" charset="0"/>
              </a:rPr>
              <a:t>Чи порекомендували б Ви структурний підрозділ, у якому наразі працюєте, як місце роботи своїм друзям та знайомим?</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900" dirty="0">
                <a:latin typeface="Times New Roman" panose="02020603050405020304" pitchFamily="18" charset="0"/>
                <a:cs typeface="Times New Roman" panose="02020603050405020304" pitchFamily="18" charset="0"/>
              </a:rPr>
              <a:t>11. Чи порекомендували б Ви Офіс Генерального прокурора як місце роботи своїм друзям та знайомим?</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r>
              <a:rPr lang="uk-UA" sz="1900" dirty="0">
                <a:latin typeface="Times New Roman" panose="02020603050405020304" pitchFamily="18" charset="0"/>
                <a:cs typeface="Times New Roman" panose="02020603050405020304" pitchFamily="18" charset="0"/>
              </a:rPr>
              <a:t>12. Чи стала Вам у нагоді автоматизована програма «Адаптація»?</a:t>
            </a: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marL="0" indent="0">
              <a:buNone/>
            </a:pPr>
            <a:endParaRPr lang="uk-UA" sz="1700" dirty="0">
              <a:latin typeface="Times New Roman" panose="02020603050405020304" pitchFamily="18" charset="0"/>
              <a:cs typeface="Times New Roman" panose="02020603050405020304" pitchFamily="18" charset="0"/>
            </a:endParaRPr>
          </a:p>
          <a:p>
            <a:pPr marL="0" indent="0" algn="just">
              <a:buNone/>
            </a:pPr>
            <a:r>
              <a:rPr lang="uk-UA" sz="1900" dirty="0">
                <a:latin typeface="Times New Roman" panose="02020603050405020304" pitchFamily="18" charset="0"/>
                <a:cs typeface="Times New Roman" panose="02020603050405020304" pitchFamily="18" charset="0"/>
              </a:rPr>
              <a:t>Дякуємо за зворотний зв’язок!</a:t>
            </a:r>
          </a:p>
          <a:p>
            <a:pPr marL="0" indent="0" algn="just">
              <a:buNone/>
            </a:pPr>
            <a:endParaRPr lang="uk-UA" sz="1900" dirty="0">
              <a:latin typeface="Times New Roman" panose="02020603050405020304" pitchFamily="18" charset="0"/>
              <a:cs typeface="Times New Roman" panose="02020603050405020304" pitchFamily="18" charset="0"/>
            </a:endParaRPr>
          </a:p>
        </p:txBody>
      </p:sp>
      <p:graphicFrame>
        <p:nvGraphicFramePr>
          <p:cNvPr id="4" name="Таблиця 4">
            <a:extLst>
              <a:ext uri="{FF2B5EF4-FFF2-40B4-BE49-F238E27FC236}">
                <a16:creationId xmlns:a16="http://schemas.microsoft.com/office/drawing/2014/main" id="{5290DA74-FF37-46F3-A2CD-5C90D82C6F44}"/>
              </a:ext>
            </a:extLst>
          </p:cNvPr>
          <p:cNvGraphicFramePr>
            <a:graphicFrameLocks noGrp="1"/>
          </p:cNvGraphicFramePr>
          <p:nvPr>
            <p:extLst>
              <p:ext uri="{D42A27DB-BD31-4B8C-83A1-F6EECF244321}">
                <p14:modId xmlns:p14="http://schemas.microsoft.com/office/powerpoint/2010/main" val="3197897911"/>
              </p:ext>
            </p:extLst>
          </p:nvPr>
        </p:nvGraphicFramePr>
        <p:xfrm>
          <a:off x="6502400" y="1066560"/>
          <a:ext cx="4644572" cy="370840"/>
        </p:xfrm>
        <a:graphic>
          <a:graphicData uri="http://schemas.openxmlformats.org/drawingml/2006/table">
            <a:tbl>
              <a:tblPr firstRow="1" bandRow="1">
                <a:tableStyleId>{5C22544A-7EE6-4342-B048-85BDC9FD1C3A}</a:tableStyleId>
              </a:tblPr>
              <a:tblGrid>
                <a:gridCol w="2322286">
                  <a:extLst>
                    <a:ext uri="{9D8B030D-6E8A-4147-A177-3AD203B41FA5}">
                      <a16:colId xmlns:a16="http://schemas.microsoft.com/office/drawing/2014/main" val="2674812292"/>
                    </a:ext>
                  </a:extLst>
                </a:gridCol>
                <a:gridCol w="2322286">
                  <a:extLst>
                    <a:ext uri="{9D8B030D-6E8A-4147-A177-3AD203B41FA5}">
                      <a16:colId xmlns:a16="http://schemas.microsoft.com/office/drawing/2014/main" val="4176540094"/>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2517989725"/>
                  </a:ext>
                </a:extLst>
              </a:tr>
            </a:tbl>
          </a:graphicData>
        </a:graphic>
      </p:graphicFrame>
      <p:graphicFrame>
        <p:nvGraphicFramePr>
          <p:cNvPr id="7" name="Таблиця 7">
            <a:extLst>
              <a:ext uri="{FF2B5EF4-FFF2-40B4-BE49-F238E27FC236}">
                <a16:creationId xmlns:a16="http://schemas.microsoft.com/office/drawing/2014/main" id="{442F0B88-5F16-4F34-A923-15924B5AC6A9}"/>
              </a:ext>
            </a:extLst>
          </p:cNvPr>
          <p:cNvGraphicFramePr>
            <a:graphicFrameLocks noGrp="1"/>
          </p:cNvGraphicFramePr>
          <p:nvPr>
            <p:extLst>
              <p:ext uri="{D42A27DB-BD31-4B8C-83A1-F6EECF244321}">
                <p14:modId xmlns:p14="http://schemas.microsoft.com/office/powerpoint/2010/main" val="2486124944"/>
              </p:ext>
            </p:extLst>
          </p:nvPr>
        </p:nvGraphicFramePr>
        <p:xfrm>
          <a:off x="852713" y="1479798"/>
          <a:ext cx="10308772" cy="370840"/>
        </p:xfrm>
        <a:graphic>
          <a:graphicData uri="http://schemas.openxmlformats.org/drawingml/2006/table">
            <a:tbl>
              <a:tblPr firstRow="1" bandRow="1">
                <a:tableStyleId>{5C22544A-7EE6-4342-B048-85BDC9FD1C3A}</a:tableStyleId>
              </a:tblPr>
              <a:tblGrid>
                <a:gridCol w="10308772">
                  <a:extLst>
                    <a:ext uri="{9D8B030D-6E8A-4147-A177-3AD203B41FA5}">
                      <a16:colId xmlns:a16="http://schemas.microsoft.com/office/drawing/2014/main" val="4042964662"/>
                    </a:ext>
                  </a:extLst>
                </a:gridCol>
              </a:tblGrid>
              <a:tr h="370840">
                <a:tc>
                  <a:txBody>
                    <a:bodyPr/>
                    <a:lstStyle/>
                    <a:p>
                      <a:r>
                        <a:rPr lang="uk-UA" dirty="0"/>
                        <a:t>Які  питання залишились без вирішення та які шляхи вирішення Вами знайдено самостійно?</a:t>
                      </a:r>
                    </a:p>
                  </a:txBody>
                  <a:tcPr/>
                </a:tc>
                <a:extLst>
                  <a:ext uri="{0D108BD9-81ED-4DB2-BD59-A6C34878D82A}">
                    <a16:rowId xmlns:a16="http://schemas.microsoft.com/office/drawing/2014/main" val="2195556112"/>
                  </a:ext>
                </a:extLst>
              </a:tr>
            </a:tbl>
          </a:graphicData>
        </a:graphic>
      </p:graphicFrame>
      <p:graphicFrame>
        <p:nvGraphicFramePr>
          <p:cNvPr id="8" name="Таблиця 8">
            <a:extLst>
              <a:ext uri="{FF2B5EF4-FFF2-40B4-BE49-F238E27FC236}">
                <a16:creationId xmlns:a16="http://schemas.microsoft.com/office/drawing/2014/main" id="{8C05EFB8-94C7-496A-856A-45F69C9FF71A}"/>
              </a:ext>
            </a:extLst>
          </p:cNvPr>
          <p:cNvGraphicFramePr>
            <a:graphicFrameLocks noGrp="1"/>
          </p:cNvGraphicFramePr>
          <p:nvPr>
            <p:extLst>
              <p:ext uri="{D42A27DB-BD31-4B8C-83A1-F6EECF244321}">
                <p14:modId xmlns:p14="http://schemas.microsoft.com/office/powerpoint/2010/main" val="3278732111"/>
              </p:ext>
            </p:extLst>
          </p:nvPr>
        </p:nvGraphicFramePr>
        <p:xfrm>
          <a:off x="6476092" y="2436526"/>
          <a:ext cx="4644572" cy="370841"/>
        </p:xfrm>
        <a:graphic>
          <a:graphicData uri="http://schemas.openxmlformats.org/drawingml/2006/table">
            <a:tbl>
              <a:tblPr firstRow="1" bandRow="1">
                <a:tableStyleId>{5C22544A-7EE6-4342-B048-85BDC9FD1C3A}</a:tableStyleId>
              </a:tblPr>
              <a:tblGrid>
                <a:gridCol w="2264229">
                  <a:extLst>
                    <a:ext uri="{9D8B030D-6E8A-4147-A177-3AD203B41FA5}">
                      <a16:colId xmlns:a16="http://schemas.microsoft.com/office/drawing/2014/main" val="1977995699"/>
                    </a:ext>
                  </a:extLst>
                </a:gridCol>
                <a:gridCol w="2380343">
                  <a:extLst>
                    <a:ext uri="{9D8B030D-6E8A-4147-A177-3AD203B41FA5}">
                      <a16:colId xmlns:a16="http://schemas.microsoft.com/office/drawing/2014/main" val="4130997926"/>
                    </a:ext>
                  </a:extLst>
                </a:gridCol>
              </a:tblGrid>
              <a:tr h="370841">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3227859346"/>
                  </a:ext>
                </a:extLst>
              </a:tr>
            </a:tbl>
          </a:graphicData>
        </a:graphic>
      </p:graphicFrame>
      <p:graphicFrame>
        <p:nvGraphicFramePr>
          <p:cNvPr id="9" name="Таблиця 9">
            <a:extLst>
              <a:ext uri="{FF2B5EF4-FFF2-40B4-BE49-F238E27FC236}">
                <a16:creationId xmlns:a16="http://schemas.microsoft.com/office/drawing/2014/main" id="{AF14B36F-F5D5-412D-9562-F6ADD9BCD808}"/>
              </a:ext>
            </a:extLst>
          </p:cNvPr>
          <p:cNvGraphicFramePr>
            <a:graphicFrameLocks noGrp="1"/>
          </p:cNvGraphicFramePr>
          <p:nvPr>
            <p:extLst>
              <p:ext uri="{D42A27DB-BD31-4B8C-83A1-F6EECF244321}">
                <p14:modId xmlns:p14="http://schemas.microsoft.com/office/powerpoint/2010/main" val="516481269"/>
              </p:ext>
            </p:extLst>
          </p:nvPr>
        </p:nvGraphicFramePr>
        <p:xfrm>
          <a:off x="893535" y="2909590"/>
          <a:ext cx="10227129" cy="370840"/>
        </p:xfrm>
        <a:graphic>
          <a:graphicData uri="http://schemas.openxmlformats.org/drawingml/2006/table">
            <a:tbl>
              <a:tblPr firstRow="1" bandRow="1">
                <a:tableStyleId>{5C22544A-7EE6-4342-B048-85BDC9FD1C3A}</a:tableStyleId>
              </a:tblPr>
              <a:tblGrid>
                <a:gridCol w="10227129">
                  <a:extLst>
                    <a:ext uri="{9D8B030D-6E8A-4147-A177-3AD203B41FA5}">
                      <a16:colId xmlns:a16="http://schemas.microsoft.com/office/drawing/2014/main" val="139293631"/>
                    </a:ext>
                  </a:extLst>
                </a:gridCol>
              </a:tblGrid>
              <a:tr h="370840">
                <a:tc>
                  <a:txBody>
                    <a:bodyPr/>
                    <a:lstStyle/>
                    <a:p>
                      <a:r>
                        <a:rPr lang="uk-UA" dirty="0"/>
                        <a:t>Зазначте, будь ласка,  причину негативної відповіді</a:t>
                      </a:r>
                    </a:p>
                  </a:txBody>
                  <a:tcPr/>
                </a:tc>
                <a:extLst>
                  <a:ext uri="{0D108BD9-81ED-4DB2-BD59-A6C34878D82A}">
                    <a16:rowId xmlns:a16="http://schemas.microsoft.com/office/drawing/2014/main" val="2238535743"/>
                  </a:ext>
                </a:extLst>
              </a:tr>
            </a:tbl>
          </a:graphicData>
        </a:graphic>
      </p:graphicFrame>
      <p:cxnSp>
        <p:nvCxnSpPr>
          <p:cNvPr id="11" name="Пряма зі стрілкою 10">
            <a:extLst>
              <a:ext uri="{FF2B5EF4-FFF2-40B4-BE49-F238E27FC236}">
                <a16:creationId xmlns:a16="http://schemas.microsoft.com/office/drawing/2014/main" id="{36B40018-C6DB-4487-A08A-4C260865AC73}"/>
              </a:ext>
            </a:extLst>
          </p:cNvPr>
          <p:cNvCxnSpPr>
            <a:cxnSpLocks/>
          </p:cNvCxnSpPr>
          <p:nvPr/>
        </p:nvCxnSpPr>
        <p:spPr>
          <a:xfrm>
            <a:off x="9826170" y="1193754"/>
            <a:ext cx="0" cy="201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 зі стрілкою 13">
            <a:extLst>
              <a:ext uri="{FF2B5EF4-FFF2-40B4-BE49-F238E27FC236}">
                <a16:creationId xmlns:a16="http://schemas.microsoft.com/office/drawing/2014/main" id="{2B6CB419-B3FF-4333-B7DC-AA6BA2AC7476}"/>
              </a:ext>
            </a:extLst>
          </p:cNvPr>
          <p:cNvCxnSpPr/>
          <p:nvPr/>
        </p:nvCxnSpPr>
        <p:spPr>
          <a:xfrm>
            <a:off x="9826171" y="3617926"/>
            <a:ext cx="0" cy="2428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Таблиця 15">
            <a:extLst>
              <a:ext uri="{FF2B5EF4-FFF2-40B4-BE49-F238E27FC236}">
                <a16:creationId xmlns:a16="http://schemas.microsoft.com/office/drawing/2014/main" id="{0D34820F-97BE-49AB-8091-879B15E9C4D8}"/>
              </a:ext>
            </a:extLst>
          </p:cNvPr>
          <p:cNvGraphicFramePr>
            <a:graphicFrameLocks noGrp="1"/>
          </p:cNvGraphicFramePr>
          <p:nvPr>
            <p:extLst>
              <p:ext uri="{D42A27DB-BD31-4B8C-83A1-F6EECF244321}">
                <p14:modId xmlns:p14="http://schemas.microsoft.com/office/powerpoint/2010/main" val="3057137251"/>
              </p:ext>
            </p:extLst>
          </p:nvPr>
        </p:nvGraphicFramePr>
        <p:xfrm>
          <a:off x="6533241" y="4913505"/>
          <a:ext cx="4644572" cy="370840"/>
        </p:xfrm>
        <a:graphic>
          <a:graphicData uri="http://schemas.openxmlformats.org/drawingml/2006/table">
            <a:tbl>
              <a:tblPr firstRow="1" bandRow="1">
                <a:tableStyleId>{5C22544A-7EE6-4342-B048-85BDC9FD1C3A}</a:tableStyleId>
              </a:tblPr>
              <a:tblGrid>
                <a:gridCol w="2322286">
                  <a:extLst>
                    <a:ext uri="{9D8B030D-6E8A-4147-A177-3AD203B41FA5}">
                      <a16:colId xmlns:a16="http://schemas.microsoft.com/office/drawing/2014/main" val="3274543496"/>
                    </a:ext>
                  </a:extLst>
                </a:gridCol>
                <a:gridCol w="2322286">
                  <a:extLst>
                    <a:ext uri="{9D8B030D-6E8A-4147-A177-3AD203B41FA5}">
                      <a16:colId xmlns:a16="http://schemas.microsoft.com/office/drawing/2014/main" val="499012121"/>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1685123527"/>
                  </a:ext>
                </a:extLst>
              </a:tr>
            </a:tbl>
          </a:graphicData>
        </a:graphic>
      </p:graphicFrame>
      <p:graphicFrame>
        <p:nvGraphicFramePr>
          <p:cNvPr id="16" name="Таблиця 16">
            <a:extLst>
              <a:ext uri="{FF2B5EF4-FFF2-40B4-BE49-F238E27FC236}">
                <a16:creationId xmlns:a16="http://schemas.microsoft.com/office/drawing/2014/main" id="{5050FCB3-CD53-42F4-AE30-EC24671301DE}"/>
              </a:ext>
            </a:extLst>
          </p:cNvPr>
          <p:cNvGraphicFramePr>
            <a:graphicFrameLocks noGrp="1"/>
          </p:cNvGraphicFramePr>
          <p:nvPr>
            <p:extLst>
              <p:ext uri="{D42A27DB-BD31-4B8C-83A1-F6EECF244321}">
                <p14:modId xmlns:p14="http://schemas.microsoft.com/office/powerpoint/2010/main" val="1705130031"/>
              </p:ext>
            </p:extLst>
          </p:nvPr>
        </p:nvGraphicFramePr>
        <p:xfrm>
          <a:off x="5863773" y="5444995"/>
          <a:ext cx="5283199" cy="370841"/>
        </p:xfrm>
        <a:graphic>
          <a:graphicData uri="http://schemas.openxmlformats.org/drawingml/2006/table">
            <a:tbl>
              <a:tblPr firstRow="1" bandRow="1">
                <a:tableStyleId>{5C22544A-7EE6-4342-B048-85BDC9FD1C3A}</a:tableStyleId>
              </a:tblPr>
              <a:tblGrid>
                <a:gridCol w="5283199">
                  <a:extLst>
                    <a:ext uri="{9D8B030D-6E8A-4147-A177-3AD203B41FA5}">
                      <a16:colId xmlns:a16="http://schemas.microsoft.com/office/drawing/2014/main" val="1845621535"/>
                    </a:ext>
                  </a:extLst>
                </a:gridCol>
              </a:tblGrid>
              <a:tr h="370841">
                <a:tc>
                  <a:txBody>
                    <a:bodyPr/>
                    <a:lstStyle/>
                    <a:p>
                      <a:r>
                        <a:rPr lang="uk-UA" dirty="0"/>
                        <a:t>Надайте пропозиції щодо покращання програми </a:t>
                      </a:r>
                    </a:p>
                  </a:txBody>
                  <a:tcPr/>
                </a:tc>
                <a:extLst>
                  <a:ext uri="{0D108BD9-81ED-4DB2-BD59-A6C34878D82A}">
                    <a16:rowId xmlns:a16="http://schemas.microsoft.com/office/drawing/2014/main" val="1175276624"/>
                  </a:ext>
                </a:extLst>
              </a:tr>
            </a:tbl>
          </a:graphicData>
        </a:graphic>
      </p:graphicFrame>
      <p:cxnSp>
        <p:nvCxnSpPr>
          <p:cNvPr id="18" name="Пряма зі стрілкою 17">
            <a:extLst>
              <a:ext uri="{FF2B5EF4-FFF2-40B4-BE49-F238E27FC236}">
                <a16:creationId xmlns:a16="http://schemas.microsoft.com/office/drawing/2014/main" id="{117B2E7D-862F-4EEA-96BF-15DB08BD2EFD}"/>
              </a:ext>
            </a:extLst>
          </p:cNvPr>
          <p:cNvCxnSpPr/>
          <p:nvPr/>
        </p:nvCxnSpPr>
        <p:spPr>
          <a:xfrm>
            <a:off x="9826170" y="5210759"/>
            <a:ext cx="0" cy="234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Таблиця 21">
            <a:extLst>
              <a:ext uri="{FF2B5EF4-FFF2-40B4-BE49-F238E27FC236}">
                <a16:creationId xmlns:a16="http://schemas.microsoft.com/office/drawing/2014/main" id="{0B434AD2-5C9A-4CF0-8F90-8CBD01EB696E}"/>
              </a:ext>
            </a:extLst>
          </p:cNvPr>
          <p:cNvGraphicFramePr>
            <a:graphicFrameLocks noGrp="1"/>
          </p:cNvGraphicFramePr>
          <p:nvPr>
            <p:extLst>
              <p:ext uri="{D42A27DB-BD31-4B8C-83A1-F6EECF244321}">
                <p14:modId xmlns:p14="http://schemas.microsoft.com/office/powerpoint/2010/main" val="2813249079"/>
              </p:ext>
            </p:extLst>
          </p:nvPr>
        </p:nvGraphicFramePr>
        <p:xfrm>
          <a:off x="6357257" y="3810747"/>
          <a:ext cx="4775200" cy="370840"/>
        </p:xfrm>
        <a:graphic>
          <a:graphicData uri="http://schemas.openxmlformats.org/drawingml/2006/table">
            <a:tbl>
              <a:tblPr firstRow="1" bandRow="1">
                <a:tableStyleId>{5C22544A-7EE6-4342-B048-85BDC9FD1C3A}</a:tableStyleId>
              </a:tblPr>
              <a:tblGrid>
                <a:gridCol w="2387600">
                  <a:extLst>
                    <a:ext uri="{9D8B030D-6E8A-4147-A177-3AD203B41FA5}">
                      <a16:colId xmlns:a16="http://schemas.microsoft.com/office/drawing/2014/main" val="1232182074"/>
                    </a:ext>
                  </a:extLst>
                </a:gridCol>
                <a:gridCol w="2387600">
                  <a:extLst>
                    <a:ext uri="{9D8B030D-6E8A-4147-A177-3AD203B41FA5}">
                      <a16:colId xmlns:a16="http://schemas.microsoft.com/office/drawing/2014/main" val="3030990296"/>
                    </a:ext>
                  </a:extLst>
                </a:gridCol>
              </a:tblGrid>
              <a:tr h="370840">
                <a:tc>
                  <a:txBody>
                    <a:bodyPr/>
                    <a:lstStyle/>
                    <a:p>
                      <a:pPr algn="ctr"/>
                      <a:r>
                        <a:rPr lang="uk-UA" dirty="0"/>
                        <a:t>так</a:t>
                      </a:r>
                    </a:p>
                  </a:txBody>
                  <a:tcPr/>
                </a:tc>
                <a:tc>
                  <a:txBody>
                    <a:bodyPr/>
                    <a:lstStyle/>
                    <a:p>
                      <a:pPr algn="ctr"/>
                      <a:r>
                        <a:rPr lang="uk-UA" dirty="0"/>
                        <a:t>ні</a:t>
                      </a:r>
                    </a:p>
                  </a:txBody>
                  <a:tcPr/>
                </a:tc>
                <a:extLst>
                  <a:ext uri="{0D108BD9-81ED-4DB2-BD59-A6C34878D82A}">
                    <a16:rowId xmlns:a16="http://schemas.microsoft.com/office/drawing/2014/main" val="3450118577"/>
                  </a:ext>
                </a:extLst>
              </a:tr>
            </a:tbl>
          </a:graphicData>
        </a:graphic>
      </p:graphicFrame>
      <p:graphicFrame>
        <p:nvGraphicFramePr>
          <p:cNvPr id="22" name="Таблиця 22">
            <a:extLst>
              <a:ext uri="{FF2B5EF4-FFF2-40B4-BE49-F238E27FC236}">
                <a16:creationId xmlns:a16="http://schemas.microsoft.com/office/drawing/2014/main" id="{51347D0F-591D-42DB-A174-19D70FF1EF82}"/>
              </a:ext>
            </a:extLst>
          </p:cNvPr>
          <p:cNvGraphicFramePr>
            <a:graphicFrameLocks noGrp="1"/>
          </p:cNvGraphicFramePr>
          <p:nvPr>
            <p:extLst>
              <p:ext uri="{D42A27DB-BD31-4B8C-83A1-F6EECF244321}">
                <p14:modId xmlns:p14="http://schemas.microsoft.com/office/powerpoint/2010/main" val="2200072183"/>
              </p:ext>
            </p:extLst>
          </p:nvPr>
        </p:nvGraphicFramePr>
        <p:xfrm>
          <a:off x="838199" y="4201733"/>
          <a:ext cx="10294258" cy="370840"/>
        </p:xfrm>
        <a:graphic>
          <a:graphicData uri="http://schemas.openxmlformats.org/drawingml/2006/table">
            <a:tbl>
              <a:tblPr firstRow="1" bandRow="1">
                <a:tableStyleId>{5C22544A-7EE6-4342-B048-85BDC9FD1C3A}</a:tableStyleId>
              </a:tblPr>
              <a:tblGrid>
                <a:gridCol w="5896430">
                  <a:extLst>
                    <a:ext uri="{9D8B030D-6E8A-4147-A177-3AD203B41FA5}">
                      <a16:colId xmlns:a16="http://schemas.microsoft.com/office/drawing/2014/main" val="3496491965"/>
                    </a:ext>
                  </a:extLst>
                </a:gridCol>
                <a:gridCol w="4397828">
                  <a:extLst>
                    <a:ext uri="{9D8B030D-6E8A-4147-A177-3AD203B41FA5}">
                      <a16:colId xmlns:a16="http://schemas.microsoft.com/office/drawing/2014/main" val="2647908572"/>
                    </a:ext>
                  </a:extLst>
                </a:gridCol>
              </a:tblGrid>
              <a:tr h="370840">
                <a:tc>
                  <a:txBody>
                    <a:bodyPr/>
                    <a:lstStyle/>
                    <a:p>
                      <a:r>
                        <a:rPr lang="uk-UA" dirty="0"/>
                        <a:t>Зазначте, будь ласка, причину негативної відповіді</a:t>
                      </a:r>
                    </a:p>
                  </a:txBody>
                  <a:tcPr/>
                </a:tc>
                <a:tc>
                  <a:txBody>
                    <a:bodyPr/>
                    <a:lstStyle/>
                    <a:p>
                      <a:endParaRPr lang="uk-UA" dirty="0"/>
                    </a:p>
                  </a:txBody>
                  <a:tcPr/>
                </a:tc>
                <a:extLst>
                  <a:ext uri="{0D108BD9-81ED-4DB2-BD59-A6C34878D82A}">
                    <a16:rowId xmlns:a16="http://schemas.microsoft.com/office/drawing/2014/main" val="1286637120"/>
                  </a:ext>
                </a:extLst>
              </a:tr>
            </a:tbl>
          </a:graphicData>
        </a:graphic>
      </p:graphicFrame>
      <p:cxnSp>
        <p:nvCxnSpPr>
          <p:cNvPr id="24" name="Пряма зі стрілкою 23">
            <a:extLst>
              <a:ext uri="{FF2B5EF4-FFF2-40B4-BE49-F238E27FC236}">
                <a16:creationId xmlns:a16="http://schemas.microsoft.com/office/drawing/2014/main" id="{2758BCEC-8385-43D7-B721-4C30DACC83F0}"/>
              </a:ext>
            </a:extLst>
          </p:cNvPr>
          <p:cNvCxnSpPr/>
          <p:nvPr/>
        </p:nvCxnSpPr>
        <p:spPr>
          <a:xfrm>
            <a:off x="9826171" y="2645181"/>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Пряма зі стрілкою 25">
            <a:extLst>
              <a:ext uri="{FF2B5EF4-FFF2-40B4-BE49-F238E27FC236}">
                <a16:creationId xmlns:a16="http://schemas.microsoft.com/office/drawing/2014/main" id="{64C16EB0-092C-4F9C-8054-AE24631BCF33}"/>
              </a:ext>
            </a:extLst>
          </p:cNvPr>
          <p:cNvCxnSpPr/>
          <p:nvPr/>
        </p:nvCxnSpPr>
        <p:spPr>
          <a:xfrm>
            <a:off x="9826171" y="4886985"/>
            <a:ext cx="0" cy="53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Таблиця 5">
            <a:extLst>
              <a:ext uri="{FF2B5EF4-FFF2-40B4-BE49-F238E27FC236}">
                <a16:creationId xmlns:a16="http://schemas.microsoft.com/office/drawing/2014/main" id="{688DBA85-F698-4F7C-8A90-542207FD82A7}"/>
              </a:ext>
            </a:extLst>
          </p:cNvPr>
          <p:cNvGraphicFramePr>
            <a:graphicFrameLocks noGrp="1"/>
          </p:cNvGraphicFramePr>
          <p:nvPr>
            <p:extLst>
              <p:ext uri="{D42A27DB-BD31-4B8C-83A1-F6EECF244321}">
                <p14:modId xmlns:p14="http://schemas.microsoft.com/office/powerpoint/2010/main" val="835716459"/>
              </p:ext>
            </p:extLst>
          </p:nvPr>
        </p:nvGraphicFramePr>
        <p:xfrm>
          <a:off x="4158342" y="6048410"/>
          <a:ext cx="3875315" cy="518160"/>
        </p:xfrm>
        <a:graphic>
          <a:graphicData uri="http://schemas.openxmlformats.org/drawingml/2006/table">
            <a:tbl>
              <a:tblPr firstRow="1" bandRow="1">
                <a:tableStyleId>{5C22544A-7EE6-4342-B048-85BDC9FD1C3A}</a:tableStyleId>
              </a:tblPr>
              <a:tblGrid>
                <a:gridCol w="3875315">
                  <a:extLst>
                    <a:ext uri="{9D8B030D-6E8A-4147-A177-3AD203B41FA5}">
                      <a16:colId xmlns:a16="http://schemas.microsoft.com/office/drawing/2014/main" val="3339929748"/>
                    </a:ext>
                  </a:extLst>
                </a:gridCol>
              </a:tblGrid>
              <a:tr h="370840">
                <a:tc>
                  <a:txBody>
                    <a:bodyPr/>
                    <a:lstStyle/>
                    <a:p>
                      <a:pPr algn="ctr"/>
                      <a:r>
                        <a:rPr lang="uk-UA" sz="2800" dirty="0">
                          <a:solidFill>
                            <a:schemeClr val="tx1"/>
                          </a:solidFill>
                        </a:rPr>
                        <a:t>ВІДПРАВИТИ</a:t>
                      </a:r>
                    </a:p>
                  </a:txBody>
                  <a:tcPr/>
                </a:tc>
                <a:extLst>
                  <a:ext uri="{0D108BD9-81ED-4DB2-BD59-A6C34878D82A}">
                    <a16:rowId xmlns:a16="http://schemas.microsoft.com/office/drawing/2014/main" val="1690358476"/>
                  </a:ext>
                </a:extLst>
              </a:tr>
            </a:tbl>
          </a:graphicData>
        </a:graphic>
      </p:graphicFrame>
    </p:spTree>
    <p:extLst>
      <p:ext uri="{BB962C8B-B14F-4D97-AF65-F5344CB8AC3E}">
        <p14:creationId xmlns:p14="http://schemas.microsoft.com/office/powerpoint/2010/main" val="3097507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0548CD-CC4B-4EB7-BB84-F9E16D496C44}"/>
              </a:ext>
            </a:extLst>
          </p:cNvPr>
          <p:cNvSpPr>
            <a:spLocks noGrp="1"/>
          </p:cNvSpPr>
          <p:nvPr>
            <p:ph type="title"/>
          </p:nvPr>
        </p:nvSpPr>
        <p:spPr/>
        <p:txBody>
          <a:bodyPr>
            <a:normAutofit/>
          </a:bodyPr>
          <a:lstStyle/>
          <a:p>
            <a:pPr algn="ctr"/>
            <a:r>
              <a:rPr lang="uk-UA" sz="2500" b="1" u="sng" dirty="0">
                <a:latin typeface="Times New Roman" panose="02020603050405020304" pitchFamily="18" charset="0"/>
                <a:cs typeface="Times New Roman" panose="02020603050405020304" pitchFamily="18" charset="0"/>
              </a:rPr>
              <a:t>                                                    </a:t>
            </a:r>
            <a:br>
              <a:rPr lang="uk-UA" sz="2500" b="1" u="sng" dirty="0">
                <a:latin typeface="Times New Roman" panose="02020603050405020304" pitchFamily="18" charset="0"/>
                <a:cs typeface="Times New Roman" panose="02020603050405020304" pitchFamily="18" charset="0"/>
              </a:rPr>
            </a:br>
            <a:r>
              <a:rPr lang="uk-UA" sz="2500" b="1" u="sng" dirty="0">
                <a:latin typeface="Times New Roman" panose="02020603050405020304" pitchFamily="18" charset="0"/>
                <a:cs typeface="Times New Roman" panose="02020603050405020304" pitchFamily="18" charset="0"/>
              </a:rPr>
              <a:t>ФОРМА ЗВОРОТНОГО ЗВ’ЯЗКУ ПРОКУРОРА</a:t>
            </a:r>
          </a:p>
        </p:txBody>
      </p:sp>
      <p:sp>
        <p:nvSpPr>
          <p:cNvPr id="3" name="Місце для вмісту 2">
            <a:extLst>
              <a:ext uri="{FF2B5EF4-FFF2-40B4-BE49-F238E27FC236}">
                <a16:creationId xmlns:a16="http://schemas.microsoft.com/office/drawing/2014/main" id="{9E143768-34BA-4E82-9948-97EDBC9A69EF}"/>
              </a:ext>
            </a:extLst>
          </p:cNvPr>
          <p:cNvSpPr>
            <a:spLocks noGrp="1"/>
          </p:cNvSpPr>
          <p:nvPr>
            <p:ph idx="1"/>
          </p:nvPr>
        </p:nvSpPr>
        <p:spPr/>
        <p:txBody>
          <a:bodyPr>
            <a:normAutofit/>
          </a:bodyPr>
          <a:lstStyle/>
          <a:p>
            <a:endParaRPr lang="uk-UA" sz="1800" i="1" dirty="0"/>
          </a:p>
          <a:p>
            <a:endParaRPr lang="uk-UA" sz="1800" i="1" dirty="0"/>
          </a:p>
          <a:p>
            <a:r>
              <a:rPr lang="uk-UA" sz="1800" i="1" dirty="0">
                <a:solidFill>
                  <a:schemeClr val="bg1">
                    <a:lumMod val="50000"/>
                  </a:schemeClr>
                </a:solidFill>
              </a:rPr>
              <a:t>Форма заповнюється прокурором із слайду, після заповнення падає до таблиці 1б (інформація для розробників, ст. 4); за запитом уповноваженого працівника відділу 17/4 скачується </a:t>
            </a:r>
            <a:r>
              <a:rPr lang="uk-UA" sz="1800" i="1">
                <a:solidFill>
                  <a:schemeClr val="bg1">
                    <a:lumMod val="50000"/>
                  </a:schemeClr>
                </a:solidFill>
              </a:rPr>
              <a:t>до програми  </a:t>
            </a:r>
            <a:r>
              <a:rPr lang="en-US" sz="1800" i="1">
                <a:solidFill>
                  <a:schemeClr val="bg1">
                    <a:lumMod val="50000"/>
                  </a:schemeClr>
                </a:solidFill>
              </a:rPr>
              <a:t>Word</a:t>
            </a:r>
            <a:r>
              <a:rPr lang="uk-UA" sz="1800" i="1" dirty="0">
                <a:solidFill>
                  <a:schemeClr val="bg1">
                    <a:lumMod val="50000"/>
                  </a:schemeClr>
                </a:solidFill>
              </a:rPr>
              <a:t> у форматі </a:t>
            </a:r>
            <a:r>
              <a:rPr lang="en-US" sz="1800" i="1" dirty="0">
                <a:solidFill>
                  <a:schemeClr val="bg1">
                    <a:lumMod val="50000"/>
                  </a:schemeClr>
                </a:solidFill>
              </a:rPr>
              <a:t>pdf</a:t>
            </a:r>
            <a:r>
              <a:rPr lang="uk-UA" sz="1800" i="1" dirty="0">
                <a:solidFill>
                  <a:schemeClr val="bg1">
                    <a:lumMod val="50000"/>
                  </a:schemeClr>
                </a:solidFill>
              </a:rPr>
              <a:t>. </a:t>
            </a:r>
          </a:p>
        </p:txBody>
      </p:sp>
      <p:graphicFrame>
        <p:nvGraphicFramePr>
          <p:cNvPr id="4" name="Таблиця 4">
            <a:extLst>
              <a:ext uri="{FF2B5EF4-FFF2-40B4-BE49-F238E27FC236}">
                <a16:creationId xmlns:a16="http://schemas.microsoft.com/office/drawing/2014/main" id="{EAD0CAD1-A785-40C0-84E1-FDF119CCC67A}"/>
              </a:ext>
            </a:extLst>
          </p:cNvPr>
          <p:cNvGraphicFramePr>
            <a:graphicFrameLocks noGrp="1"/>
          </p:cNvGraphicFramePr>
          <p:nvPr>
            <p:extLst>
              <p:ext uri="{D42A27DB-BD31-4B8C-83A1-F6EECF244321}">
                <p14:modId xmlns:p14="http://schemas.microsoft.com/office/powerpoint/2010/main" val="3264122973"/>
              </p:ext>
            </p:extLst>
          </p:nvPr>
        </p:nvGraphicFramePr>
        <p:xfrm>
          <a:off x="9695543" y="378505"/>
          <a:ext cx="2002969" cy="370840"/>
        </p:xfrm>
        <a:graphic>
          <a:graphicData uri="http://schemas.openxmlformats.org/drawingml/2006/table">
            <a:tbl>
              <a:tblPr firstRow="1" bandRow="1">
                <a:tableStyleId>{5C22544A-7EE6-4342-B048-85BDC9FD1C3A}</a:tableStyleId>
              </a:tblPr>
              <a:tblGrid>
                <a:gridCol w="2002969">
                  <a:extLst>
                    <a:ext uri="{9D8B030D-6E8A-4147-A177-3AD203B41FA5}">
                      <a16:colId xmlns:a16="http://schemas.microsoft.com/office/drawing/2014/main" val="3357178494"/>
                    </a:ext>
                  </a:extLst>
                </a:gridCol>
              </a:tblGrid>
              <a:tr h="370840">
                <a:tc>
                  <a:txBody>
                    <a:bodyPr/>
                    <a:lstStyle/>
                    <a:p>
                      <a:pPr algn="ctr"/>
                      <a:r>
                        <a:rPr lang="uk-UA" dirty="0"/>
                        <a:t>Слайд 43</a:t>
                      </a:r>
                    </a:p>
                  </a:txBody>
                  <a:tcPr/>
                </a:tc>
                <a:extLst>
                  <a:ext uri="{0D108BD9-81ED-4DB2-BD59-A6C34878D82A}">
                    <a16:rowId xmlns:a16="http://schemas.microsoft.com/office/drawing/2014/main" val="2933355387"/>
                  </a:ext>
                </a:extLst>
              </a:tr>
            </a:tbl>
          </a:graphicData>
        </a:graphic>
      </p:graphicFrame>
    </p:spTree>
    <p:extLst>
      <p:ext uri="{BB962C8B-B14F-4D97-AF65-F5344CB8AC3E}">
        <p14:creationId xmlns:p14="http://schemas.microsoft.com/office/powerpoint/2010/main" val="253829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BC6C46-CEEB-4D22-BED2-60948FA66533}"/>
              </a:ext>
            </a:extLst>
          </p:cNvPr>
          <p:cNvSpPr>
            <a:spLocks noGrp="1"/>
          </p:cNvSpPr>
          <p:nvPr>
            <p:ph type="title"/>
          </p:nvPr>
        </p:nvSpPr>
        <p:spPr>
          <a:xfrm>
            <a:off x="838200" y="500062"/>
            <a:ext cx="10515600" cy="1325563"/>
          </a:xfrm>
        </p:spPr>
        <p:txBody>
          <a:bodyPr>
            <a:normAutofit fontScale="90000"/>
          </a:bodyPr>
          <a:lstStyle/>
          <a:p>
            <a:pPr algn="ctr"/>
            <a:r>
              <a:rPr lang="uk-UA" sz="4400" b="1" u="sng" dirty="0">
                <a:solidFill>
                  <a:srgbClr val="4472C4"/>
                </a:solidFill>
                <a:effectLst/>
                <a:latin typeface="Times New Roman" panose="02020603050405020304" pitchFamily="18" charset="0"/>
                <a:ea typeface="Calibri" panose="020F0502020204030204" pitchFamily="34" charset="0"/>
                <a:cs typeface="Calibri" panose="020F0502020204030204" pitchFamily="34" charset="0"/>
              </a:rPr>
              <a:t>ІСТОРІЯ ПРОКУРАТУРИ</a:t>
            </a:r>
            <a:br>
              <a:rPr lang="uk-UA" sz="4400" dirty="0">
                <a:effectLst/>
                <a:latin typeface="Times New Roman" panose="02020603050405020304" pitchFamily="18" charset="0"/>
                <a:ea typeface="Calibri" panose="020F0502020204030204" pitchFamily="34" charset="0"/>
                <a:cs typeface="Calibri" panose="020F0502020204030204" pitchFamily="34" charset="0"/>
              </a:rPr>
            </a:br>
            <a:r>
              <a:rPr lang="uk-UA" sz="1100" dirty="0">
                <a:solidFill>
                  <a:srgbClr val="4472C4"/>
                </a:solidFill>
                <a:effectLst/>
                <a:latin typeface="Times New Roman" panose="02020603050405020304" pitchFamily="18" charset="0"/>
                <a:ea typeface="Calibri" panose="020F0502020204030204" pitchFamily="34" charset="0"/>
                <a:cs typeface="Calibri" panose="020F0502020204030204" pitchFamily="34" charset="0"/>
              </a:rPr>
              <a:t> </a:t>
            </a:r>
            <a:br>
              <a:rPr lang="uk-UA" sz="4400" dirty="0">
                <a:effectLst/>
                <a:latin typeface="Times New Roman" panose="02020603050405020304" pitchFamily="18" charset="0"/>
                <a:ea typeface="Calibri" panose="020F0502020204030204" pitchFamily="34" charset="0"/>
                <a:cs typeface="Calibri" panose="020F0502020204030204" pitchFamily="34" charset="0"/>
              </a:rPr>
            </a:br>
            <a:r>
              <a:rPr lang="uk-UA" sz="4400" b="1" dirty="0">
                <a:effectLst/>
                <a:latin typeface="Times New Roman" panose="02020603050405020304" pitchFamily="18" charset="0"/>
                <a:ea typeface="Calibri" panose="020F0502020204030204" pitchFamily="34" charset="0"/>
                <a:cs typeface="Calibri" panose="020F0502020204030204" pitchFamily="34" charset="0"/>
              </a:rPr>
              <a:t>ПРОКУРАТУРА УКРАЇНИ</a:t>
            </a:r>
            <a:br>
              <a:rPr lang="uk-UA" sz="4400" b="1" dirty="0">
                <a:effectLst/>
                <a:latin typeface="Times New Roman" panose="02020603050405020304" pitchFamily="18" charset="0"/>
                <a:ea typeface="Calibri" panose="020F0502020204030204" pitchFamily="34" charset="0"/>
                <a:cs typeface="Calibri" panose="020F0502020204030204" pitchFamily="34" charset="0"/>
              </a:rPr>
            </a:br>
            <a:r>
              <a:rPr lang="uk-UA" sz="1200" b="1" dirty="0">
                <a:effectLst/>
                <a:latin typeface="Times New Roman" panose="02020603050405020304" pitchFamily="18" charset="0"/>
                <a:ea typeface="Calibri" panose="020F0502020204030204" pitchFamily="34" charset="0"/>
                <a:cs typeface="Calibri" panose="020F0502020204030204" pitchFamily="34" charset="0"/>
              </a:rPr>
              <a:t>((використано матеріали, розміщені на офіційному вебсайті Офісу Генерального прокурора)</a:t>
            </a:r>
            <a:endParaRPr lang="uk-UA" dirty="0"/>
          </a:p>
        </p:txBody>
      </p:sp>
      <p:sp>
        <p:nvSpPr>
          <p:cNvPr id="3" name="Місце для вмісту 2">
            <a:extLst>
              <a:ext uri="{FF2B5EF4-FFF2-40B4-BE49-F238E27FC236}">
                <a16:creationId xmlns:a16="http://schemas.microsoft.com/office/drawing/2014/main" id="{AB2297C2-2193-4530-9A6B-B508655CCC2A}"/>
              </a:ext>
            </a:extLst>
          </p:cNvPr>
          <p:cNvSpPr>
            <a:spLocks noGrp="1"/>
          </p:cNvSpPr>
          <p:nvPr>
            <p:ph idx="1"/>
          </p:nvPr>
        </p:nvSpPr>
        <p:spPr/>
        <p:txBody>
          <a:bodyPr>
            <a:normAutofit/>
          </a:bodyPr>
          <a:lstStyle/>
          <a:p>
            <a:pPr marL="0" algn="just"/>
            <a:endParaRPr lang="uk-UA" sz="1600" dirty="0">
              <a:latin typeface="Times New Roman" panose="02020603050405020304" pitchFamily="18" charset="0"/>
              <a:cs typeface="Times New Roman" panose="02020603050405020304" pitchFamily="18" charset="0"/>
            </a:endParaRPr>
          </a:p>
          <a:p>
            <a:pPr marL="0" algn="just"/>
            <a:r>
              <a:rPr lang="uk-UA" sz="1800" dirty="0">
                <a:latin typeface="Times New Roman" panose="02020603050405020304" pitchFamily="18" charset="0"/>
                <a:cs typeface="Times New Roman" panose="02020603050405020304" pitchFamily="18" charset="0"/>
              </a:rPr>
              <a:t>Зародження первинних функцій прокуратури відноситься до часів Стародавнього Риму. За правління імператора Августа важливого значення набула діяльність прокураторів (від лат. </a:t>
            </a:r>
            <a:r>
              <a:rPr lang="en-US" sz="1800" dirty="0">
                <a:latin typeface="Times New Roman" panose="02020603050405020304" pitchFamily="18" charset="0"/>
                <a:cs typeface="Times New Roman" panose="02020603050405020304" pitchFamily="18" charset="0"/>
              </a:rPr>
              <a:t>procurator </a:t>
            </a:r>
            <a:r>
              <a:rPr lang="uk-UA" sz="1800" dirty="0">
                <a:latin typeface="Times New Roman" panose="02020603050405020304" pitchFamily="18" charset="0"/>
                <a:cs typeface="Times New Roman" panose="02020603050405020304" pitchFamily="18" charset="0"/>
              </a:rPr>
              <a:t>управитель, представник), яким доручався збір податків, управління невеликими провінціями; вони виконували різноманітні господарські функції. Прокуратори призначалися із вершників, а також вільновідпущеників. Із імператорських вільновідпущеників та рабів комплектувалися нижчі чини імператорської бюрократії, яка набула згодом виняткового значення в державі. Імператор Клавдій розширив права прокураторів, вони одержали право виносити судові рішення.</a:t>
            </a:r>
            <a:endParaRPr lang="en-US" sz="1800" dirty="0">
              <a:latin typeface="Times New Roman" panose="02020603050405020304" pitchFamily="18" charset="0"/>
              <a:cs typeface="Times New Roman" panose="02020603050405020304" pitchFamily="18" charset="0"/>
            </a:endParaRPr>
          </a:p>
          <a:p>
            <a:pPr marL="0" algn="just"/>
            <a:r>
              <a:rPr lang="uk-UA" sz="1800" dirty="0">
                <a:latin typeface="Times New Roman" panose="02020603050405020304" pitchFamily="18" charset="0"/>
                <a:cs typeface="Times New Roman" panose="02020603050405020304" pitchFamily="18" charset="0"/>
              </a:rPr>
              <a:t>За глибокої давнини почалося формування правової системи, а з нею і певних функцій прокуратури, і на території сучасної України.</a:t>
            </a:r>
            <a:endParaRPr lang="en-US" sz="1800" dirty="0">
              <a:latin typeface="Times New Roman" panose="02020603050405020304" pitchFamily="18" charset="0"/>
              <a:cs typeface="Times New Roman" panose="02020603050405020304" pitchFamily="18" charset="0"/>
            </a:endParaRPr>
          </a:p>
          <a:p>
            <a:pPr marL="0" algn="just"/>
            <a:r>
              <a:rPr lang="uk-UA" sz="1800" dirty="0">
                <a:latin typeface="Times New Roman" panose="02020603050405020304" pitchFamily="18" charset="0"/>
                <a:cs typeface="Times New Roman" panose="02020603050405020304" pitchFamily="18" charset="0"/>
              </a:rPr>
              <a:t>На етапі розвитку звичаєвого права також на рівні звичаю формувалася наглядова функція </a:t>
            </a:r>
            <a:r>
              <a:rPr lang="uk-UA" sz="1800" dirty="0" err="1">
                <a:latin typeface="Times New Roman" panose="02020603050405020304" pitchFamily="18" charset="0"/>
                <a:cs typeface="Times New Roman" panose="02020603050405020304" pitchFamily="18" charset="0"/>
              </a:rPr>
              <a:t>деспотійних</a:t>
            </a:r>
            <a:r>
              <a:rPr lang="uk-UA" sz="1800" dirty="0">
                <a:latin typeface="Times New Roman" panose="02020603050405020304" pitchFamily="18" charset="0"/>
                <a:cs typeface="Times New Roman" panose="02020603050405020304" pitchFamily="18" charset="0"/>
              </a:rPr>
              <a:t> володарів скіфської держави. Норми права у скіфів захищали життя, майно, привілеї царської сім'ї та родоплемінної знаті. Цар встановлював чіткий порядок використання пасовищ, адже йому належала верховна власність на землю. А коли існувала наглядова функція, то звісно, існували і наглядачі.</a:t>
            </a:r>
          </a:p>
          <a:p>
            <a:endParaRPr lang="uk-UA" dirty="0"/>
          </a:p>
        </p:txBody>
      </p:sp>
    </p:spTree>
    <p:extLst>
      <p:ext uri="{BB962C8B-B14F-4D97-AF65-F5344CB8AC3E}">
        <p14:creationId xmlns:p14="http://schemas.microsoft.com/office/powerpoint/2010/main" val="256258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759B3E-18A9-4F97-8381-6BD75B82648D}"/>
              </a:ext>
            </a:extLst>
          </p:cNvPr>
          <p:cNvSpPr>
            <a:spLocks noGrp="1"/>
          </p:cNvSpPr>
          <p:nvPr>
            <p:ph type="title"/>
          </p:nvPr>
        </p:nvSpPr>
        <p:spPr>
          <a:xfrm>
            <a:off x="838200" y="365126"/>
            <a:ext cx="10515600" cy="505732"/>
          </a:xfrm>
        </p:spPr>
        <p:txBody>
          <a:bodyPr>
            <a:normAutofit/>
          </a:bodyPr>
          <a:lstStyle/>
          <a:p>
            <a:pPr algn="r"/>
            <a:r>
              <a:rPr lang="uk-UA" sz="1600" dirty="0">
                <a:latin typeface="Times New Roman" panose="02020603050405020304" pitchFamily="18" charset="0"/>
                <a:cs typeface="Times New Roman" panose="02020603050405020304" pitchFamily="18" charset="0"/>
              </a:rPr>
              <a:t>Продовження  Історії прокуратури</a:t>
            </a:r>
            <a:endParaRPr lang="uk-UA"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2DD24422-3545-40A6-B4B5-7CF1255419EE}"/>
              </a:ext>
            </a:extLst>
          </p:cNvPr>
          <p:cNvSpPr>
            <a:spLocks noGrp="1"/>
          </p:cNvSpPr>
          <p:nvPr>
            <p:ph idx="1"/>
          </p:nvPr>
        </p:nvSpPr>
        <p:spPr>
          <a:xfrm>
            <a:off x="838200" y="870858"/>
            <a:ext cx="10515600" cy="5306105"/>
          </a:xfrm>
        </p:spPr>
        <p:txBody>
          <a:bodyPr>
            <a:normAutofit fontScale="62500" lnSpcReduction="20000"/>
          </a:bodyPr>
          <a:lstStyle/>
          <a:p>
            <a:pPr algn="just"/>
            <a:r>
              <a:rPr lang="uk-UA" sz="2900" dirty="0">
                <a:latin typeface="Times New Roman" panose="02020603050405020304" pitchFamily="18" charset="0"/>
                <a:cs typeface="Times New Roman" panose="02020603050405020304" pitchFamily="18" charset="0"/>
              </a:rPr>
              <a:t>     </a:t>
            </a:r>
          </a:p>
          <a:p>
            <a:pPr algn="just"/>
            <a:r>
              <a:rPr lang="uk-UA" sz="2900" dirty="0">
                <a:latin typeface="Times New Roman" panose="02020603050405020304" pitchFamily="18" charset="0"/>
                <a:cs typeface="Times New Roman" panose="02020603050405020304" pitchFamily="18" charset="0"/>
              </a:rPr>
              <a:t>     У </a:t>
            </a:r>
            <a:r>
              <a:rPr lang="en-US" sz="2900" dirty="0">
                <a:latin typeface="Times New Roman" panose="02020603050405020304" pitchFamily="18" charset="0"/>
                <a:cs typeface="Times New Roman" panose="02020603050405020304" pitchFamily="18" charset="0"/>
              </a:rPr>
              <a:t>VIIV </a:t>
            </a:r>
            <a:r>
              <a:rPr lang="uk-UA" sz="2900" dirty="0">
                <a:latin typeface="Times New Roman" panose="02020603050405020304" pitchFamily="18" charset="0"/>
                <a:cs typeface="Times New Roman" panose="02020603050405020304" pitchFamily="18" charset="0"/>
              </a:rPr>
              <a:t>століттях до н. е. скіфи зустрілися з грецькими поселенцями. У Північному Причорномор'ї елліни заснували свої міста-держави: Ольвію, Пантікапей, Феодосію, Херсонес та ін. Основними джерелами права в них були закони та рішення народних зборів і рад міст, постанови колегій, а також місцеві звичаї. Законодавча ініціатива належала народним зборам, радам міст, їх головам, колегіям, а також своєрідним попередникам сучасних прокурорів? </a:t>
            </a:r>
            <a:r>
              <a:rPr lang="uk-UA" sz="2900" dirty="0" err="1">
                <a:latin typeface="Times New Roman" panose="02020603050405020304" pitchFamily="18" charset="0"/>
                <a:cs typeface="Times New Roman" panose="02020603050405020304" pitchFamily="18" charset="0"/>
              </a:rPr>
              <a:t>номофілакам</a:t>
            </a:r>
            <a:r>
              <a:rPr lang="uk-UA" sz="2900" dirty="0">
                <a:latin typeface="Times New Roman" panose="02020603050405020304" pitchFamily="18" charset="0"/>
                <a:cs typeface="Times New Roman" panose="02020603050405020304" pitchFamily="18" charset="0"/>
              </a:rPr>
              <a:t> (стражам законів), які повинні були стежити за оформленням законів, поведінкою людей та посадових осіб і вимагали від них виконання законів. Крім </a:t>
            </a:r>
            <a:r>
              <a:rPr lang="uk-UA" sz="2900" dirty="0" err="1">
                <a:latin typeface="Times New Roman" panose="02020603050405020304" pitchFamily="18" charset="0"/>
                <a:cs typeface="Times New Roman" panose="02020603050405020304" pitchFamily="18" charset="0"/>
              </a:rPr>
              <a:t>номофілаків</a:t>
            </a:r>
            <a:r>
              <a:rPr lang="uk-UA" sz="2900" dirty="0">
                <a:latin typeface="Times New Roman" panose="02020603050405020304" pitchFamily="18" charset="0"/>
                <a:cs typeface="Times New Roman" panose="02020603050405020304" pitchFamily="18" charset="0"/>
              </a:rPr>
              <a:t>, існувала колегія </a:t>
            </a:r>
            <a:r>
              <a:rPr lang="uk-UA" sz="2900" dirty="0" err="1">
                <a:latin typeface="Times New Roman" panose="02020603050405020304" pitchFamily="18" charset="0"/>
                <a:cs typeface="Times New Roman" panose="02020603050405020304" pitchFamily="18" charset="0"/>
              </a:rPr>
              <a:t>продиктів</a:t>
            </a:r>
            <a:r>
              <a:rPr lang="uk-UA" sz="2900" dirty="0">
                <a:latin typeface="Times New Roman" panose="02020603050405020304" pitchFamily="18" charset="0"/>
                <a:cs typeface="Times New Roman" panose="02020603050405020304" pitchFamily="18" charset="0"/>
              </a:rPr>
              <a:t> (юридичних радників), які також виконували наглядові функції.</a:t>
            </a:r>
            <a:endParaRPr lang="en-US" sz="2900" dirty="0">
              <a:latin typeface="Times New Roman" panose="02020603050405020304" pitchFamily="18" charset="0"/>
              <a:cs typeface="Times New Roman" panose="02020603050405020304" pitchFamily="18" charset="0"/>
            </a:endParaRPr>
          </a:p>
          <a:p>
            <a:pPr algn="just"/>
            <a:r>
              <a:rPr lang="uk-UA" sz="2900" dirty="0">
                <a:latin typeface="Times New Roman" panose="02020603050405020304" pitchFamily="18" charset="0"/>
                <a:cs typeface="Times New Roman" panose="02020603050405020304" pitchFamily="18" charset="0"/>
              </a:rPr>
              <a:t>       У Х ст. почало формуватися князівське законодавство давньоруської держави Київської Русі. Ще княгиня Ольга, встановивши норми і пункти збору данини, посилила функції нагляду. Вона також прийняла закон, який оберігав життя княжих дружинників. Статути князів Володимира Великого та Ярослава Мудрого внесли важливі нововведення у фінансове, сімейне та кримінальне право. Боротьба з прибічниками старих традицій, що не бажали підкорятися новим звичаям, суворе покарання їх стали суттю наглядових повноважень великого князя. Велике значення у формуванні правової системи мало прийняття зводу великокняжих законів, що отримав назву «Руська правда». Суттєва роль у «Руській правді» відводилась нормам кримінального процесу та права, хоча такого поділу ще не існувало. А оскільки цей процес належало контролювати то, ймовірно, це було черговим кроком у розвитку наглядової функції. У судовій практиці Київської Русі панував змагальний процес за активної участі сторін, які називалися позивачами. Суд виконував функцію посередника, хоча іноді застосовувалися форми розшукового процесу. Головну роль при цьому відігравав позивач, з ініціативи якого розпочиналося судочинство. Формально саме він був обвинувачем. Доказове значення мали зовнішні ознаки злочину, речові докази, власне зізнання, показання «</a:t>
            </a:r>
            <a:r>
              <a:rPr lang="uk-UA" sz="2900" dirty="0" err="1">
                <a:latin typeface="Times New Roman" panose="02020603050405020304" pitchFamily="18" charset="0"/>
                <a:cs typeface="Times New Roman" panose="02020603050405020304" pitchFamily="18" charset="0"/>
              </a:rPr>
              <a:t>видоків</a:t>
            </a:r>
            <a:r>
              <a:rPr lang="uk-UA" sz="2900" dirty="0">
                <a:latin typeface="Times New Roman" panose="02020603050405020304" pitchFamily="18" charset="0"/>
                <a:cs typeface="Times New Roman" panose="02020603050405020304" pitchFamily="18" charset="0"/>
              </a:rPr>
              <a:t>» та «послухів». Рішення суду оголошувалося усно, а вирок виконувався негайно.</a:t>
            </a:r>
          </a:p>
          <a:p>
            <a:endParaRPr lang="uk-UA" dirty="0"/>
          </a:p>
        </p:txBody>
      </p:sp>
    </p:spTree>
    <p:extLst>
      <p:ext uri="{BB962C8B-B14F-4D97-AF65-F5344CB8AC3E}">
        <p14:creationId xmlns:p14="http://schemas.microsoft.com/office/powerpoint/2010/main" val="1663754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45665A-C709-4257-B076-B21F86C5FA61}"/>
              </a:ext>
            </a:extLst>
          </p:cNvPr>
          <p:cNvSpPr>
            <a:spLocks noGrp="1"/>
          </p:cNvSpPr>
          <p:nvPr>
            <p:ph type="title"/>
          </p:nvPr>
        </p:nvSpPr>
        <p:spPr/>
        <p:txBody>
          <a:bodyPr>
            <a:normAutofit fontScale="90000"/>
          </a:bodyPr>
          <a:lstStyle/>
          <a:p>
            <a:pPr algn="ctr"/>
            <a:br>
              <a:rPr lang="uk-UA" sz="4400" b="1" dirty="0">
                <a:solidFill>
                  <a:srgbClr val="4472C4"/>
                </a:solidFill>
                <a:effectLst/>
                <a:latin typeface="Times New Roman" panose="02020603050405020304" pitchFamily="18" charset="0"/>
                <a:ea typeface="Calibri" panose="020F0502020204030204" pitchFamily="34" charset="0"/>
                <a:cs typeface="Calibri" panose="020F0502020204030204" pitchFamily="34" charset="0"/>
              </a:rPr>
            </a:br>
            <a:br>
              <a:rPr lang="uk-UA" sz="4400" b="1" dirty="0">
                <a:solidFill>
                  <a:srgbClr val="4472C4"/>
                </a:solidFill>
                <a:effectLst/>
                <a:latin typeface="Times New Roman" panose="02020603050405020304" pitchFamily="18" charset="0"/>
                <a:ea typeface="Calibri" panose="020F0502020204030204" pitchFamily="34" charset="0"/>
                <a:cs typeface="Calibri" panose="020F0502020204030204" pitchFamily="34" charset="0"/>
              </a:rPr>
            </a:br>
            <a:br>
              <a:rPr lang="uk-UA" sz="4400" dirty="0">
                <a:effectLst/>
                <a:latin typeface="Times New Roman" panose="02020603050405020304" pitchFamily="18" charset="0"/>
                <a:ea typeface="Calibri" panose="020F0502020204030204" pitchFamily="34" charset="0"/>
                <a:cs typeface="Calibri" panose="020F0502020204030204" pitchFamily="34" charset="0"/>
              </a:rPr>
            </a:br>
            <a:r>
              <a:rPr lang="uk-UA" sz="4400" dirty="0">
                <a:solidFill>
                  <a:srgbClr val="4472C4"/>
                </a:solidFill>
                <a:effectLst/>
                <a:latin typeface="Times New Roman" panose="02020603050405020304" pitchFamily="18" charset="0"/>
                <a:ea typeface="Calibri" panose="020F0502020204030204" pitchFamily="34" charset="0"/>
                <a:cs typeface="Calibri" panose="020F0502020204030204" pitchFamily="34" charset="0"/>
              </a:rPr>
              <a:t> </a:t>
            </a:r>
            <a:br>
              <a:rPr lang="uk-UA" sz="4400" dirty="0">
                <a:effectLst/>
                <a:latin typeface="Times New Roman" panose="02020603050405020304" pitchFamily="18" charset="0"/>
                <a:ea typeface="Calibri" panose="020F0502020204030204" pitchFamily="34" charset="0"/>
                <a:cs typeface="Calibri" panose="020F0502020204030204" pitchFamily="34" charset="0"/>
              </a:rPr>
            </a:br>
            <a:endParaRPr lang="uk-UA" dirty="0"/>
          </a:p>
        </p:txBody>
      </p:sp>
      <p:sp>
        <p:nvSpPr>
          <p:cNvPr id="3" name="Місце для вмісту 2">
            <a:extLst>
              <a:ext uri="{FF2B5EF4-FFF2-40B4-BE49-F238E27FC236}">
                <a16:creationId xmlns:a16="http://schemas.microsoft.com/office/drawing/2014/main" id="{93BE05FD-61D2-4025-B53C-F6FDC3D60621}"/>
              </a:ext>
            </a:extLst>
          </p:cNvPr>
          <p:cNvSpPr>
            <a:spLocks noGrp="1"/>
          </p:cNvSpPr>
          <p:nvPr>
            <p:ph idx="1"/>
          </p:nvPr>
        </p:nvSpPr>
        <p:spPr>
          <a:xfrm>
            <a:off x="838200" y="595086"/>
            <a:ext cx="10515600" cy="5581877"/>
          </a:xfrm>
        </p:spPr>
        <p:txBody>
          <a:bodyPr>
            <a:normAutofit fontScale="25000" lnSpcReduction="20000"/>
          </a:bodyPr>
          <a:lstStyle/>
          <a:p>
            <a:pPr algn="r"/>
            <a:r>
              <a:rPr lang="uk-UA" sz="6400" dirty="0">
                <a:latin typeface="Times New Roman" panose="02020603050405020304" pitchFamily="18" charset="0"/>
                <a:cs typeface="Times New Roman" panose="02020603050405020304" pitchFamily="18" charset="0"/>
              </a:rPr>
              <a:t>Продовження  Історії прокуратури</a:t>
            </a:r>
            <a:endParaRPr lang="uk-UA" sz="64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7200" b="1" dirty="0">
                <a:effectLst/>
                <a:latin typeface="Times New Roman" panose="02020603050405020304" pitchFamily="18" charset="0"/>
                <a:ea typeface="Calibri" panose="020F0502020204030204" pitchFamily="34" charset="0"/>
                <a:cs typeface="Calibri" panose="020F0502020204030204" pitchFamily="34" charset="0"/>
              </a:rPr>
              <a:t>1991 рік.</a:t>
            </a:r>
            <a:r>
              <a:rPr lang="uk-UA" sz="72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Після здобуття Україною незалежності розпочалося становлення нової правової демократичної держави. Серед найперших та найнеобхідніших законодавчих актів, ухвалених та затверджених Верховною Радою України, стали Закон України</a:t>
            </a:r>
            <a:r>
              <a:rPr lang="uk-UA" sz="7200" i="1" dirty="0">
                <a:effectLst/>
                <a:latin typeface="Times New Roman" panose="02020603050405020304" pitchFamily="18" charset="0"/>
                <a:ea typeface="Calibri" panose="020F0502020204030204" pitchFamily="34" charset="0"/>
                <a:cs typeface="Calibri" panose="020F0502020204030204" pitchFamily="34" charset="0"/>
              </a:rPr>
              <a:t> </a:t>
            </a:r>
            <a:r>
              <a:rPr lang="uk-UA" sz="7200" dirty="0">
                <a:effectLst/>
                <a:latin typeface="Times New Roman" panose="02020603050405020304" pitchFamily="18" charset="0"/>
                <a:ea typeface="Calibri" panose="020F0502020204030204" pitchFamily="34" charset="0"/>
                <a:cs typeface="Calibri" panose="020F0502020204030204" pitchFamily="34" charset="0"/>
              </a:rPr>
              <a:t>«Про прокуратуру» (від 05.11.1991 № 1789-XII), Дисциплінарний статут прокуратури України</a:t>
            </a:r>
            <a:r>
              <a:rPr lang="uk-UA" sz="7200" i="1" dirty="0">
                <a:effectLst/>
                <a:latin typeface="Times New Roman" panose="02020603050405020304" pitchFamily="18" charset="0"/>
                <a:ea typeface="Calibri" panose="020F0502020204030204" pitchFamily="34" charset="0"/>
                <a:cs typeface="Calibri" panose="020F0502020204030204" pitchFamily="34" charset="0"/>
              </a:rPr>
              <a:t> </a:t>
            </a:r>
            <a:r>
              <a:rPr lang="uk-UA" sz="7200" dirty="0">
                <a:effectLst/>
                <a:latin typeface="Times New Roman" panose="02020603050405020304" pitchFamily="18" charset="0"/>
                <a:ea typeface="Calibri" panose="020F0502020204030204" pitchFamily="34" charset="0"/>
                <a:cs typeface="Calibri" panose="020F0502020204030204" pitchFamily="34" charset="0"/>
              </a:rPr>
              <a:t>(постанова від 06.11.1991 № 1796-XII),</a:t>
            </a:r>
            <a:r>
              <a:rPr lang="uk-UA" sz="7200" i="1" dirty="0">
                <a:effectLst/>
                <a:latin typeface="Times New Roman" panose="02020603050405020304" pitchFamily="18" charset="0"/>
                <a:ea typeface="Calibri" panose="020F0502020204030204" pitchFamily="34" charset="0"/>
                <a:cs typeface="Calibri" panose="020F0502020204030204" pitchFamily="34" charset="0"/>
              </a:rPr>
              <a:t> </a:t>
            </a:r>
            <a:r>
              <a:rPr lang="uk-UA" sz="7200" dirty="0">
                <a:effectLst/>
                <a:latin typeface="Times New Roman" panose="02020603050405020304" pitchFamily="18" charset="0"/>
                <a:ea typeface="Calibri" panose="020F0502020204030204" pitchFamily="34" charset="0"/>
                <a:cs typeface="Calibri" panose="020F0502020204030204" pitchFamily="34" charset="0"/>
              </a:rPr>
              <a:t>Положення про класні чини працівників органів прокуратури України</a:t>
            </a:r>
            <a:r>
              <a:rPr lang="uk-UA" sz="7200" i="1" dirty="0">
                <a:effectLst/>
                <a:latin typeface="Times New Roman" panose="02020603050405020304" pitchFamily="18" charset="0"/>
                <a:ea typeface="Calibri" panose="020F0502020204030204" pitchFamily="34" charset="0"/>
                <a:cs typeface="Calibri" panose="020F0502020204030204" pitchFamily="34" charset="0"/>
              </a:rPr>
              <a:t> </a:t>
            </a:r>
            <a:r>
              <a:rPr lang="uk-UA" sz="7200" dirty="0">
                <a:effectLst/>
                <a:latin typeface="Times New Roman" panose="02020603050405020304" pitchFamily="18" charset="0"/>
                <a:ea typeface="Calibri" panose="020F0502020204030204" pitchFamily="34" charset="0"/>
                <a:cs typeface="Calibri" panose="020F0502020204030204" pitchFamily="34" charset="0"/>
              </a:rPr>
              <a:t>(постанова від 06.11.1991 № 1795-XII), які й утворили правову базу діяльності органів прокуратури молодої держави.</a:t>
            </a:r>
          </a:p>
          <a:p>
            <a:pPr algn="just"/>
            <a:r>
              <a:rPr lang="uk-UA" sz="7200" b="1" dirty="0">
                <a:effectLst/>
                <a:latin typeface="Times New Roman" panose="02020603050405020304" pitchFamily="18" charset="0"/>
                <a:ea typeface="Calibri" panose="020F0502020204030204" pitchFamily="34" charset="0"/>
                <a:cs typeface="Calibri" panose="020F0502020204030204" pitchFamily="34" charset="0"/>
              </a:rPr>
              <a:t> 1992-1994 роки. </a:t>
            </a:r>
            <a:endParaRPr lang="uk-UA" sz="7200" dirty="0">
              <a:effectLst/>
              <a:latin typeface="Times New Roman" panose="02020603050405020304" pitchFamily="18" charset="0"/>
              <a:ea typeface="Calibri" panose="020F0502020204030204" pitchFamily="34" charset="0"/>
              <a:cs typeface="Calibri" panose="020F0502020204030204" pitchFamily="34" charset="0"/>
            </a:endParaRP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Триває формування прокуратури України. Відповідно до Постанови Верховної Ради України (від 30.01.1992 № 2076-XII) з 01.02.1992 Генеральному прокурору України підпорядковано військові прокуратури, розташовані на території держави, які до цього перебували у віданні Міністерства оборони України.</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Видано перші галузеві накази Генерального прокурора України задля забезпечення відомчого регулювання діяльності органів прокуратури.</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Розпочалася міжнародно-правова діяльність прокуратури України шляхом укладання меморандумів про порозуміння та угод про правову допомогу і співробітництво з органами прокуратури чи юстиції іноземних держав.</a:t>
            </a:r>
          </a:p>
          <a:p>
            <a:pPr indent="449580" algn="just"/>
            <a:r>
              <a:rPr lang="uk-UA" sz="7200" dirty="0">
                <a:effectLst/>
                <a:latin typeface="Times New Roman" panose="02020603050405020304" pitchFamily="18" charset="0"/>
                <a:ea typeface="Calibri" panose="020F0502020204030204" pitchFamily="34" charset="0"/>
                <a:cs typeface="Calibri" panose="020F0502020204030204" pitchFamily="34" charset="0"/>
              </a:rPr>
              <a:t>Указом Президента України від 26.11.1993 утворено Координаційний комітет по боротьбі з корупцією і організованою злочинністю. За прокурорами закріплено право та обов’язок здійснювати координацію діяльності правоохоронних органів у боротьбі зі злочинністю.</a:t>
            </a:r>
          </a:p>
          <a:p>
            <a:pPr algn="just"/>
            <a:r>
              <a:rPr lang="uk-UA" sz="6400" b="1" dirty="0">
                <a:effectLst/>
                <a:latin typeface="Times New Roman" panose="02020603050405020304" pitchFamily="18" charset="0"/>
                <a:ea typeface="Calibri" panose="020F0502020204030204" pitchFamily="34" charset="0"/>
                <a:cs typeface="Calibri" panose="020F0502020204030204" pitchFamily="34" charset="0"/>
              </a:rPr>
              <a:t> </a:t>
            </a:r>
          </a:p>
          <a:p>
            <a:pPr algn="just"/>
            <a:endParaRPr lang="uk-UA" sz="6400" b="1" dirty="0">
              <a:latin typeface="Times New Roman" panose="02020603050405020304" pitchFamily="18" charset="0"/>
              <a:ea typeface="Calibri" panose="020F0502020204030204" pitchFamily="34" charset="0"/>
              <a:cs typeface="Calibri" panose="020F0502020204030204" pitchFamily="34" charset="0"/>
            </a:endParaRPr>
          </a:p>
          <a:p>
            <a:pPr algn="just"/>
            <a:endParaRPr lang="uk-UA" sz="1800" dirty="0">
              <a:effectLst/>
              <a:latin typeface="Times New Roman" panose="02020603050405020304" pitchFamily="18" charset="0"/>
              <a:ea typeface="Calibri" panose="020F0502020204030204" pitchFamily="34" charset="0"/>
              <a:cs typeface="Calibri" panose="020F0502020204030204" pitchFamily="34" charset="0"/>
            </a:endParaRPr>
          </a:p>
          <a:p>
            <a:endParaRPr lang="uk-UA" dirty="0"/>
          </a:p>
        </p:txBody>
      </p:sp>
    </p:spTree>
    <p:extLst>
      <p:ext uri="{BB962C8B-B14F-4D97-AF65-F5344CB8AC3E}">
        <p14:creationId xmlns:p14="http://schemas.microsoft.com/office/powerpoint/2010/main" val="2935417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4749ADB-DE33-4849-96A5-8AB0765F4CCC}"/>
              </a:ext>
            </a:extLst>
          </p:cNvPr>
          <p:cNvSpPr>
            <a:spLocks noGrp="1"/>
          </p:cNvSpPr>
          <p:nvPr>
            <p:ph idx="1"/>
          </p:nvPr>
        </p:nvSpPr>
        <p:spPr>
          <a:xfrm>
            <a:off x="716437" y="292231"/>
            <a:ext cx="10637363" cy="5884732"/>
          </a:xfrm>
        </p:spPr>
        <p:txBody>
          <a:bodyPr>
            <a:normAutofit fontScale="40000" lnSpcReduction="20000"/>
          </a:bodyPr>
          <a:lstStyle/>
          <a:p>
            <a:pPr algn="r"/>
            <a:r>
              <a:rPr lang="uk-UA" sz="4000" dirty="0">
                <a:latin typeface="Times New Roman" panose="02020603050405020304" pitchFamily="18" charset="0"/>
                <a:cs typeface="Times New Roman" panose="02020603050405020304" pitchFamily="18" charset="0"/>
              </a:rPr>
              <a:t>Продовження  Історії прокуратури</a:t>
            </a:r>
            <a:endParaRPr lang="uk-UA"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4500" b="1" dirty="0">
                <a:effectLst/>
                <a:latin typeface="Times New Roman" panose="02020603050405020304" pitchFamily="18" charset="0"/>
                <a:ea typeface="Calibri" panose="020F0502020204030204" pitchFamily="34" charset="0"/>
                <a:cs typeface="Calibri" panose="020F0502020204030204" pitchFamily="34" charset="0"/>
              </a:rPr>
              <a:t>1995-1999 роки. </a:t>
            </a:r>
            <a:endParaRPr lang="uk-UA" sz="4500" dirty="0">
              <a:effectLst/>
              <a:latin typeface="Times New Roman" panose="02020603050405020304" pitchFamily="18" charset="0"/>
              <a:ea typeface="Calibri" panose="020F0502020204030204" pitchFamily="34" charset="0"/>
              <a:cs typeface="Calibri" panose="020F0502020204030204" pitchFamily="34" charset="0"/>
            </a:endParaRPr>
          </a:p>
          <a:p>
            <a:pPr indent="449580" algn="just"/>
            <a:r>
              <a:rPr lang="uk-UA" sz="4500" dirty="0">
                <a:effectLst/>
                <a:latin typeface="Times New Roman" panose="02020603050405020304" pitchFamily="18" charset="0"/>
                <a:ea typeface="Calibri" panose="020F0502020204030204" pitchFamily="34" charset="0"/>
                <a:cs typeface="Calibri" panose="020F0502020204030204" pitchFamily="34" charset="0"/>
              </a:rPr>
              <a:t>У зв’язку із вступом до Ради Європи Україною прийнято низку зобов’язань щодо реформування правової системи, у тому числі приведення ролі і функцій органів прокуратури у відповідність до європейських стандартів, зокрема позбавлення прокуратури функцій нагляду за додержанням та застосуванням законів, розслідування кримінальних справ.</a:t>
            </a:r>
          </a:p>
          <a:p>
            <a:pPr indent="449580" algn="just"/>
            <a:r>
              <a:rPr lang="uk-UA" sz="4500" dirty="0">
                <a:effectLst/>
                <a:latin typeface="Times New Roman" panose="02020603050405020304" pitchFamily="18" charset="0"/>
                <a:ea typeface="Calibri" panose="020F0502020204030204" pitchFamily="34" charset="0"/>
                <a:cs typeface="Calibri" panose="020F0502020204030204" pitchFamily="34" charset="0"/>
              </a:rPr>
              <a:t>У прийнятій Конституції України (1996 р.) сформовані основоположні правові засади діяльності прокуратури як державного органу та уперше на конституційному рівні визначено її функції, до яких віднесено: 1) підтримання державного обвинувачення в суді; 2) представництво інтересів громадянина або держави в суді; 3) нагляд за додержанням законів органами, які проводять оперативно-розшукову діяльність, дізнання та досудове слідство; 4) нагляд за додержанням законів при виконанні судових рішень у кримінальних справах, а також при застосуванні інших заходів примусового характеру, пов’язаних з обмеженням особистої свободи громадян.</a:t>
            </a:r>
          </a:p>
          <a:p>
            <a:pPr indent="449580" algn="just"/>
            <a:r>
              <a:rPr lang="uk-UA" sz="4500" dirty="0">
                <a:effectLst/>
                <a:latin typeface="Times New Roman" panose="02020603050405020304" pitchFamily="18" charset="0"/>
                <a:ea typeface="Calibri" panose="020F0502020204030204" pitchFamily="34" charset="0"/>
                <a:cs typeface="Calibri" panose="020F0502020204030204" pitchFamily="34" charset="0"/>
              </a:rPr>
              <a:t>Відповідно до Перехідних положень Конституції за прокуратурою залишено виконання функцій попереднього слідства та нагляду за додержанням і застосуванням законів – до сформування системи досудового слідства та введення в дію законів, що регламентують її функціонування, а також тих, що регулюють діяльність державних органів щодо контролю за додержанням законів.</a:t>
            </a:r>
          </a:p>
          <a:p>
            <a:pPr indent="449580" algn="just"/>
            <a:r>
              <a:rPr lang="uk-UA" sz="4500" dirty="0">
                <a:effectLst/>
                <a:latin typeface="Times New Roman" panose="02020603050405020304" pitchFamily="18" charset="0"/>
                <a:ea typeface="Calibri" panose="020F0502020204030204" pitchFamily="34" charset="0"/>
                <a:cs typeface="Calibri" panose="020F0502020204030204" pitchFamily="34" charset="0"/>
              </a:rPr>
              <a:t>У рамках Організації Об’єднаних Націй 06.06.1995 офіційно засновано Міжнародну асоціацію прокурорів, діючими членами якої стала низка працівників органів прокуратури України. </a:t>
            </a:r>
          </a:p>
          <a:p>
            <a:pPr algn="just"/>
            <a:r>
              <a:rPr lang="uk-UA" sz="4500" b="1" dirty="0">
                <a:effectLst/>
                <a:latin typeface="Times New Roman" panose="02020603050405020304" pitchFamily="18" charset="0"/>
                <a:ea typeface="Calibri" panose="020F0502020204030204" pitchFamily="34" charset="0"/>
                <a:cs typeface="Calibri" panose="020F0502020204030204" pitchFamily="34" charset="0"/>
              </a:rPr>
              <a:t>2000-2011 роки.</a:t>
            </a:r>
            <a:r>
              <a:rPr lang="uk-UA" sz="4500" dirty="0">
                <a:effectLst/>
                <a:latin typeface="Times New Roman" panose="02020603050405020304" pitchFamily="18" charset="0"/>
                <a:ea typeface="Calibri" panose="020F0502020204030204" pitchFamily="34" charset="0"/>
                <a:cs typeface="Calibri" panose="020F0502020204030204" pitchFamily="34" charset="0"/>
              </a:rPr>
              <a:t> </a:t>
            </a:r>
          </a:p>
          <a:p>
            <a:pPr indent="449580" algn="just"/>
            <a:r>
              <a:rPr lang="uk-UA" sz="4500" dirty="0">
                <a:effectLst/>
                <a:latin typeface="Times New Roman" panose="02020603050405020304" pitchFamily="18" charset="0"/>
                <a:ea typeface="Calibri" panose="020F0502020204030204" pitchFamily="34" charset="0"/>
                <a:cs typeface="Calibri" panose="020F0502020204030204" pitchFamily="34" charset="0"/>
              </a:rPr>
              <a:t>Відзначаючи внесок працівників прокуратури у справу розбудови України як правової держави, Указом Президента України (від 02.11.2000 № 1190/2000) встановлено професійне свято - День працівників прокуратури, яке відзначається щорічно 1 грудня.</a:t>
            </a:r>
          </a:p>
          <a:p>
            <a:pPr indent="449580" algn="just"/>
            <a:endParaRPr lang="uk-UA" sz="4500" dirty="0"/>
          </a:p>
        </p:txBody>
      </p:sp>
    </p:spTree>
    <p:extLst>
      <p:ext uri="{BB962C8B-B14F-4D97-AF65-F5344CB8AC3E}">
        <p14:creationId xmlns:p14="http://schemas.microsoft.com/office/powerpoint/2010/main" val="342518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D78824A-2FF5-4824-B5F1-C35861F4B71D}"/>
              </a:ext>
            </a:extLst>
          </p:cNvPr>
          <p:cNvSpPr>
            <a:spLocks noGrp="1"/>
          </p:cNvSpPr>
          <p:nvPr>
            <p:ph idx="1"/>
          </p:nvPr>
        </p:nvSpPr>
        <p:spPr>
          <a:xfrm>
            <a:off x="565608" y="725863"/>
            <a:ext cx="10788192" cy="5451099"/>
          </a:xfrm>
        </p:spPr>
        <p:txBody>
          <a:bodyPr>
            <a:normAutofit fontScale="92500" lnSpcReduction="20000"/>
          </a:bodyPr>
          <a:lstStyle/>
          <a:p>
            <a:pPr indent="0" algn="r">
              <a:buNone/>
            </a:pPr>
            <a:r>
              <a:rPr lang="uk-UA" sz="1900" dirty="0"/>
              <a:t>Продовження  Історії прокуратури</a:t>
            </a:r>
          </a:p>
          <a:p>
            <a:pPr indent="0" algn="r">
              <a:buNone/>
            </a:pPr>
            <a:endParaRPr lang="uk-UA" sz="1900" dirty="0">
              <a:effectLst/>
              <a:latin typeface="Times New Roman" panose="02020603050405020304" pitchFamily="18" charset="0"/>
              <a:ea typeface="Calibri" panose="020F0502020204030204" pitchFamily="34" charset="0"/>
              <a:cs typeface="Calibri" panose="020F0502020204030204" pitchFamily="34" charset="0"/>
            </a:endParaRPr>
          </a:p>
          <a:p>
            <a:pPr indent="449580" algn="just"/>
            <a:r>
              <a:rPr lang="uk-UA" sz="1900" dirty="0">
                <a:effectLst/>
                <a:latin typeface="Times New Roman" panose="02020603050405020304" pitchFamily="18" charset="0"/>
                <a:ea typeface="Calibri" panose="020F0502020204030204" pitchFamily="34" charset="0"/>
                <a:cs typeface="Calibri" panose="020F0502020204030204" pitchFamily="34" charset="0"/>
              </a:rPr>
              <a:t>У рамках реформування правової системи та приведення функцій органів прокуратури у відповідність до європейських стандартів і Конституції України, внесені відповідні зміни до Закону України</a:t>
            </a:r>
            <a:r>
              <a:rPr lang="uk-UA" sz="1900" i="1" dirty="0">
                <a:effectLst/>
                <a:latin typeface="Times New Roman" panose="02020603050405020304" pitchFamily="18" charset="0"/>
                <a:ea typeface="Calibri" panose="020F0502020204030204" pitchFamily="34" charset="0"/>
                <a:cs typeface="Calibri" panose="020F0502020204030204" pitchFamily="34" charset="0"/>
              </a:rPr>
              <a:t> </a:t>
            </a:r>
            <a:r>
              <a:rPr lang="uk-UA" sz="1900" dirty="0">
                <a:effectLst/>
                <a:latin typeface="Times New Roman" panose="02020603050405020304" pitchFamily="18" charset="0"/>
                <a:ea typeface="Calibri" panose="020F0502020204030204" pitchFamily="34" charset="0"/>
                <a:cs typeface="Calibri" panose="020F0502020204030204" pitchFamily="34" charset="0"/>
              </a:rPr>
              <a:t>«Про прокуратуру» (Закон України від 12.07.2001 № 2663-III): з шести раніше визначених функцій залишилося чотири.</a:t>
            </a:r>
          </a:p>
          <a:p>
            <a:pPr algn="just"/>
            <a:r>
              <a:rPr lang="uk-UA" sz="1900" b="1" dirty="0">
                <a:effectLst/>
                <a:latin typeface="Times New Roman" panose="02020603050405020304" pitchFamily="18" charset="0"/>
                <a:ea typeface="Calibri" panose="020F0502020204030204" pitchFamily="34" charset="0"/>
                <a:cs typeface="Calibri" panose="020F0502020204030204" pitchFamily="34" charset="0"/>
              </a:rPr>
              <a:t> </a:t>
            </a:r>
            <a:r>
              <a:rPr lang="uk-UA" sz="1900" dirty="0">
                <a:effectLst/>
                <a:latin typeface="Times New Roman" panose="02020603050405020304" pitchFamily="18" charset="0"/>
                <a:ea typeface="Calibri" panose="020F0502020204030204" pitchFamily="34" charset="0"/>
                <a:cs typeface="Calibri" panose="020F0502020204030204" pitchFamily="34" charset="0"/>
              </a:rPr>
              <a:t>На базі інституту підвищення кваліфікації Генеральної прокуратури України (м. Харків) у складі Генеральної прокуратури України утворено Академію прокуратури (м. Київ) (постанова Кабінету Міністрів України від 25.10.2002). Академія стала єдиним відомчим вищим навчальним закладом у системі органів прокуратури України, який здійснював підготовку фахівців у галузі прокурорської діяльності, підвищення кваліфікації </a:t>
            </a:r>
            <a:r>
              <a:rPr lang="uk-UA" sz="1900" dirty="0" err="1">
                <a:effectLst/>
                <a:latin typeface="Times New Roman" panose="02020603050405020304" pitchFamily="18" charset="0"/>
                <a:ea typeface="Calibri" panose="020F0502020204030204" pitchFamily="34" charset="0"/>
                <a:cs typeface="Calibri" panose="020F0502020204030204" pitchFamily="34" charset="0"/>
              </a:rPr>
              <a:t>прокурорсько</a:t>
            </a:r>
            <a:r>
              <a:rPr lang="uk-UA" sz="1900" dirty="0">
                <a:effectLst/>
                <a:latin typeface="Times New Roman" panose="02020603050405020304" pitchFamily="18" charset="0"/>
                <a:ea typeface="Calibri" panose="020F0502020204030204" pitchFamily="34" charset="0"/>
                <a:cs typeface="Calibri" panose="020F0502020204030204" pitchFamily="34" charset="0"/>
              </a:rPr>
              <a:t>-слідчих працівників та проведення наукових досліджень щодо проблем прокурорської діяльності. Згодом Указом Президента України Академії прокуратури України надано статус національної (від 25.10.2007 № 1013/2007).</a:t>
            </a:r>
          </a:p>
          <a:p>
            <a:pPr algn="just"/>
            <a:r>
              <a:rPr lang="uk-UA" sz="1900" dirty="0">
                <a:effectLst/>
                <a:latin typeface="Times New Roman" panose="02020603050405020304" pitchFamily="18" charset="0"/>
                <a:ea typeface="Calibri" panose="020F0502020204030204" pitchFamily="34" charset="0"/>
                <a:cs typeface="Calibri" panose="020F0502020204030204" pitchFamily="34" charset="0"/>
              </a:rPr>
              <a:t>Відповідно до Концепції реформування кримінальної юстиції, затвердженої Указом Президента України від 08.04.2008 № 311/2008, Генеральною прокуратурою України за участі Міністерства юстиції України та представників Ради Європи розпочато роботу над </a:t>
            </a:r>
            <a:r>
              <a:rPr lang="uk-UA" sz="1900" dirty="0" err="1">
                <a:effectLst/>
                <a:latin typeface="Times New Roman" panose="02020603050405020304" pitchFamily="18" charset="0"/>
                <a:ea typeface="Calibri" panose="020F0502020204030204" pitchFamily="34" charset="0"/>
                <a:cs typeface="Calibri" panose="020F0502020204030204" pitchFamily="34" charset="0"/>
              </a:rPr>
              <a:t>проєктами</a:t>
            </a:r>
            <a:r>
              <a:rPr lang="uk-UA" sz="1900" dirty="0">
                <a:effectLst/>
                <a:latin typeface="Times New Roman" panose="02020603050405020304" pitchFamily="18" charset="0"/>
                <a:ea typeface="Calibri" panose="020F0502020204030204" pitchFamily="34" charset="0"/>
                <a:cs typeface="Calibri" panose="020F0502020204030204" pitchFamily="34" charset="0"/>
              </a:rPr>
              <a:t> нових Закону України «Про прокуратуру» та Кримінального процесуального кодексу України. Зазначені </a:t>
            </a:r>
            <a:r>
              <a:rPr lang="uk-UA" sz="1900" dirty="0" err="1">
                <a:effectLst/>
                <a:latin typeface="Times New Roman" panose="02020603050405020304" pitchFamily="18" charset="0"/>
                <a:ea typeface="Calibri" panose="020F0502020204030204" pitchFamily="34" charset="0"/>
                <a:cs typeface="Calibri" panose="020F0502020204030204" pitchFamily="34" charset="0"/>
              </a:rPr>
              <a:t>законопроєкти</a:t>
            </a:r>
            <a:r>
              <a:rPr lang="uk-UA" sz="1900" dirty="0">
                <a:effectLst/>
                <a:latin typeface="Times New Roman" panose="02020603050405020304" pitchFamily="18" charset="0"/>
                <a:ea typeface="Calibri" panose="020F0502020204030204" pitchFamily="34" charset="0"/>
                <a:cs typeface="Calibri" panose="020F0502020204030204" pitchFamily="34" charset="0"/>
              </a:rPr>
              <a:t> в процесі їх підготовки неодноразово вивчались Європейською Комісією за демократію через право (Венеціанська комісія) та отримали схвальні відгуки.</a:t>
            </a:r>
          </a:p>
          <a:p>
            <a:pPr indent="449580" algn="just"/>
            <a:r>
              <a:rPr lang="uk-UA" sz="1900" dirty="0">
                <a:effectLst/>
                <a:latin typeface="Times New Roman" panose="02020603050405020304" pitchFamily="18" charset="0"/>
                <a:ea typeface="Calibri" panose="020F0502020204030204" pitchFamily="34" charset="0"/>
                <a:cs typeface="Calibri" panose="020F0502020204030204" pitchFamily="34" charset="0"/>
              </a:rPr>
              <a:t>У грудні 2010 року Верховною Радою України уперше затверджено текст Присяги працівника прокуратури (Закон України від 23.12.2010 № 2889-VI). На початку 2011 року всі </a:t>
            </a:r>
            <a:r>
              <a:rPr lang="uk-UA" sz="1900" dirty="0" err="1">
                <a:effectLst/>
                <a:latin typeface="Times New Roman" panose="02020603050405020304" pitchFamily="18" charset="0"/>
                <a:ea typeface="Calibri" panose="020F0502020204030204" pitchFamily="34" charset="0"/>
                <a:cs typeface="Calibri" panose="020F0502020204030204" pitchFamily="34" charset="0"/>
              </a:rPr>
              <a:t>прокурорсько</a:t>
            </a:r>
            <a:r>
              <a:rPr lang="uk-UA" sz="1900" dirty="0">
                <a:effectLst/>
                <a:latin typeface="Times New Roman" panose="02020603050405020304" pitchFamily="18" charset="0"/>
                <a:ea typeface="Calibri" panose="020F0502020204030204" pitchFamily="34" charset="0"/>
                <a:cs typeface="Calibri" panose="020F0502020204030204" pitchFamily="34" charset="0"/>
              </a:rPr>
              <a:t>-слідчі працівники склали присягу в урочистій обстановці.</a:t>
            </a:r>
          </a:p>
          <a:p>
            <a:pPr algn="just"/>
            <a:endParaRPr lang="uk-UA" sz="1800" dirty="0">
              <a:effectLst/>
              <a:latin typeface="Times New Roman" panose="02020603050405020304" pitchFamily="18" charset="0"/>
              <a:ea typeface="Calibri" panose="020F0502020204030204" pitchFamily="34" charset="0"/>
              <a:cs typeface="Calibri" panose="020F0502020204030204" pitchFamily="34" charset="0"/>
            </a:endParaRPr>
          </a:p>
          <a:p>
            <a:endParaRPr lang="uk-UA" dirty="0"/>
          </a:p>
        </p:txBody>
      </p:sp>
    </p:spTree>
    <p:extLst>
      <p:ext uri="{BB962C8B-B14F-4D97-AF65-F5344CB8AC3E}">
        <p14:creationId xmlns:p14="http://schemas.microsoft.com/office/powerpoint/2010/main" val="350477665"/>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9408</TotalTime>
  <Words>7737</Words>
  <Application>Microsoft Office PowerPoint</Application>
  <PresentationFormat>Широкий екран</PresentationFormat>
  <Paragraphs>598</Paragraphs>
  <Slides>43</Slides>
  <Notes>5</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43</vt:i4>
      </vt:variant>
    </vt:vector>
  </HeadingPairs>
  <TitlesOfParts>
    <vt:vector size="51" baseType="lpstr">
      <vt:lpstr>Arial</vt:lpstr>
      <vt:lpstr>Bahnschrift SemiBold</vt:lpstr>
      <vt:lpstr>Bookman Old Style</vt:lpstr>
      <vt:lpstr>Calibri</vt:lpstr>
      <vt:lpstr>Calibri Light</vt:lpstr>
      <vt:lpstr>Georgia</vt:lpstr>
      <vt:lpstr>Times New Roman</vt:lpstr>
      <vt:lpstr>Тема Office</vt:lpstr>
      <vt:lpstr>Прокуратура України ОФІС ГЕНЕРАЛЬНОГО ПРОКУРОРА вул. Різницька, 13/15, м. Київ, 01011 факс: (044) 280-26-03 e-mail: office@gp.gov.ua, web: www.gp.gov.ua Код ЄДРПОУ 00034051     АДАПТАЦІЯ</vt:lpstr>
      <vt:lpstr>ЗМІСТ</vt:lpstr>
      <vt:lpstr>  ПРАВОВІ ПІДСТАВИ ДІЯЛЬНОСТІ  Законодавчі акти:</vt:lpstr>
      <vt:lpstr>Презентація PowerPoint</vt:lpstr>
      <vt:lpstr>ІСТОРІЯ ПРОКУРАТУРИ   ПРОКУРАТУРА УКРАЇНИ ((використано матеріали, розміщені на офіційному вебсайті Офісу Генерального прокурора)</vt:lpstr>
      <vt:lpstr>Продовження  Історії прокуратури</vt:lpstr>
      <vt:lpstr>     </vt:lpstr>
      <vt:lpstr>Презентація PowerPoint</vt:lpstr>
      <vt:lpstr>Презентація PowerPoint</vt:lpstr>
      <vt:lpstr>Презентація PowerPoint</vt:lpstr>
      <vt:lpstr>Презентація PowerPoint</vt:lpstr>
      <vt:lpstr>  Продовження  Історії прокуратури </vt:lpstr>
      <vt:lpstr>                                  Прокуратура України становить єдину систему, яка в порядку, передбаченому Законом України «Про прокуратуру», здійснює встановлені Конституцією України функції з метою захисту прав і свобод людини, загальних інтересів суспільства та держави Систему прокуратури України  відповідно до Закону України «Про прокуратуру» від 14.10.2014 № 1697-VII (зі змінами) становлять: - Офіс Генерального прокурора; - обласні прокуратури; -окружні прокуратури; - Спеціалізована антикорупційна прокуратура.     Офіс Генерального прокурора є органом прокуратури вищого рівня щодо обласних та окружних прокуратур, обласна прокуратура є органом прокуратури вищого рівня щодо окружних прокуратур, розташованих у межах адміністративно-територіальної одиниці, що підпадає під територіальну юрисдикцію відповідної обласної прокуратури.        Відповідно до статті 14 Закону України «Про прокуратуру» загальна чисельність працівників органів прокуратури становить не більше 15000 осіб, зокрема загальна чисельність прокурорів становить не більше 10000 осіб. Загальна чисельність працівників Спеціалізованої антикорупційної прокуратури складає 15 відсотків від встановленої законом граничної чисельності центрального та територіальних управлінь Національного антикорупційного бюро України.       У структурі органів прокуратури встановлюються посади державних службовців, інших працівників, діяльність яких регулюється Законом України «Про прокуратуру» та іншими законодавчими актами України. Посади, на які можуть бути призначені прокурори-стажисти окружних прокуратур, визначаються з числа вакантних (тимчасово вакантних) посад в окружних прокуратурах.    </vt:lpstr>
      <vt:lpstr>ФУНКЦІЇ ПРОКУРАТУРИ:</vt:lpstr>
      <vt:lpstr>ОФІС ГЕНЕРАЛЬНОГО ПРОКУРОРА (ОГП)</vt:lpstr>
      <vt:lpstr>ПОВНОВАЖЕННЯ ГЕНЕРАЛЬНОГО ПРОКУРОРА (згідно статті 9 Закону України «Про прокуратуру»)  1. Генеральний прокурор:</vt:lpstr>
      <vt:lpstr>СХЕМА 1 Приклад навігації (пошук інформації  на вебсайті Офісу Генерального прокурора)</vt:lpstr>
      <vt:lpstr>                                                                                                                                                                                                                                                                                                                                                                                                                                                                        Шановний колего! Вітаємо Вас на ресурсі, створеному з метою допомоги та спрощення процесу ознайомлення,  соціальної інтеграції  у державному органі та колективі, долучення до організаційної культури  Офісу Генерального прокурора    Пропонуємо ознайомитись із підбіркою основних нормативних актів,  які стануть в нагоді під час виконання посадових обов’язків за посадою, на яку Вас призначено. </vt:lpstr>
      <vt:lpstr>Презентація PowerPoint</vt:lpstr>
      <vt:lpstr>Презентація PowerPoint</vt:lpstr>
      <vt:lpstr>АДАПТАЦІЯ В ОФІСІ ГЕНЕРАЛЬНОГО ПРОКУРОРА</vt:lpstr>
      <vt:lpstr>                                                                                                                                            У цій папці Ви знайдете корисні матеріали щодо процедури адаптації  (шаблони доступні для завантаження та редагування) </vt:lpstr>
      <vt:lpstr>                                                                                                                 </vt:lpstr>
      <vt:lpstr>                                                                                                                            Додаток 1N АДАПТАЦІЯ ПРИЗНАЧЕНИХ ПРАЦІВНИКІВ У ОФІСІ ГЕНЕРАЛЬНОГО ПРОКУРОРА (інформація для наставника прокурора, іншого працівника)</vt:lpstr>
      <vt:lpstr>                                                                                                                                                                                                                                                                          Додаток 2 N ПАМ’ЯТКА учасника процедури адаптації (для наставника прокурора, іншого працівника) </vt:lpstr>
      <vt:lpstr>                                                                                                                            Додаток 1N/D АДАПТАЦІЯ ПРИЗНАЧЕНИХ ПРАЦІВНИКІВ У ОФІСІ ГЕНЕРАЛЬНОГО ПРОКУРОРА (інформація для наставника державного службовця)</vt:lpstr>
      <vt:lpstr>                                                                                                                                                                     Продовження Додатку 1N/D</vt:lpstr>
      <vt:lpstr>                                                                                                                              Додаток 2 N/D ПАМ’ЯТКА учасника процедури адаптації (для наставника державного службовця)</vt:lpstr>
      <vt:lpstr>ПРОКУРОР ДЕРЖАВНИЙ СЛУЖБОВЕЦЬ ІНШІ ПРАЦІВНИКИ </vt:lpstr>
      <vt:lpstr>                                                                                                                                                                                                                                                                                                                                           Додаток 1РІ  АДАПТАЦІЯ ПРИЗНАЧЕНИХ ПРАЦІВНИКІВ У ОФІСІ ГЕНЕРАЛЬНОГО ПРОКУРОРА (для прокурорів, інших працівників) </vt:lpstr>
      <vt:lpstr>                                                                                                                                                                                 Додаток 2 P ПАМ’ЯТКА ПЕРШОЧЕРГОВИХ ДІЙ ДЛЯ ПРИЗНАЧЕНОГО ПРОКУРОРА</vt:lpstr>
      <vt:lpstr>Додаток 3 Р</vt:lpstr>
      <vt:lpstr>                                                                                                                                                                                                                                                                                                                           Додаток 2 IN  ПАМ’ЯТКА ПЕРШОЧЕРГОВИХ ДІЙ ДЛЯ ПРИЗНАЧЕНОГО ПРАЦІВНИКА </vt:lpstr>
      <vt:lpstr>                                                                                                                                                                                                                                                                                                                       Додаток 1D АЛГОРИТМ ДІЙ ДЛЯ ДЕРЖАВНИХ СЛУЖБОВЦІВ ОГП АДАПТАЦІЯ ПРИЗНАЧЕНИХ ДО ОФІСУ ГЕНЕРАЛЬНОГО ПРОКУРОРА </vt:lpstr>
      <vt:lpstr>Презентація PowerPoint</vt:lpstr>
      <vt:lpstr>Презентація PowerPoint</vt:lpstr>
      <vt:lpstr>                                                                                                                           Додаток 2 D Пам’ятка першочергових дій для призначеного державного службовця  </vt:lpstr>
      <vt:lpstr>Додаток  3 D</vt:lpstr>
      <vt:lpstr>                                                                                                                                                                                          Додаток 4 D   ЗРАЗКИ     АДАПТАЦІЙНИХ МАТЕРІАЛІВ ДЛЯ ДЕРЖАВНИХ СЛУЖБОВЦІВ ОГП </vt:lpstr>
      <vt:lpstr> ФОРМА ЗВОРОТНОГО ЗВ’ЯЗКУ ДЕРЖАВНОГО СЛУЖБОВЦЯ Ваші відповіді не піддягають розголошенню та буде опрацьовано відділом психолого-поліграфологічного вивчення працівників органів прокуратури Генеральної інспекції з метою комплексної системи заходів, спрямованих на ефективну адаптацію працівників ОГП,  створення сприятливої атмосфери та покращання комунікацій у колективах структурних підрозділів ОГП. </vt:lpstr>
      <vt:lpstr>Продовження форми (ст.2)</vt:lpstr>
      <vt:lpstr>Продовження форми (ст.3)</vt:lpstr>
      <vt:lpstr>                                                     ФОРМА ЗВОРОТНОГО ЗВ’ЯЗКУ ПРОКУРОРА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Прокуратура України ОФІС ГЕНЕРАЛЬНОГО ПРОКУРОРА вул. Різницька, 13/15, м. Київ, 01011 факс: (044) 280-26-03 e-mail: office@gp.gov.ua, web: www.gp.gov.ua Код ЄДРПОУ 00034051     АДАПТАЦІЯ</dc:title>
  <dc:creator>Пастушок Ольга Михайлівна</dc:creator>
  <cp:lastModifiedBy>Пастушок Ольга Михайлівна</cp:lastModifiedBy>
  <cp:revision>277</cp:revision>
  <cp:lastPrinted>2025-12-15T08:44:35Z</cp:lastPrinted>
  <dcterms:created xsi:type="dcterms:W3CDTF">2025-09-11T13:16:33Z</dcterms:created>
  <dcterms:modified xsi:type="dcterms:W3CDTF">2025-12-15T09:21:34Z</dcterms:modified>
</cp:coreProperties>
</file>